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31.svg" ContentType="image/svg+xml"/>
  <Override PartName="/ppt/media/image34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76" r:id="rId4"/>
    <p:sldId id="257" r:id="rId5"/>
    <p:sldId id="258" r:id="rId6"/>
    <p:sldId id="277" r:id="rId7"/>
    <p:sldId id="278" r:id="rId8"/>
    <p:sldId id="260" r:id="rId9"/>
    <p:sldId id="279" r:id="rId10"/>
    <p:sldId id="280" r:id="rId11"/>
    <p:sldId id="281" r:id="rId12"/>
    <p:sldId id="283" r:id="rId13"/>
    <p:sldId id="284" r:id="rId14"/>
    <p:sldId id="268" r:id="rId15"/>
    <p:sldId id="275" r:id="rId16"/>
  </p:sldIdLst>
  <p:sldSz cx="18288000" cy="10287000"/>
  <p:notesSz cx="6858000" cy="9144000"/>
  <p:embeddedFontLs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楷体" panose="02010609060101010101" charset="-122"/>
      <p:regular r:id="rId24"/>
    </p:embeddedFont>
  </p:embeddedFontLst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5" userDrawn="1">
          <p15:clr>
            <a:srgbClr val="A4A3A4"/>
          </p15:clr>
        </p15:guide>
        <p15:guide id="2" pos="2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5"/>
        <p:guide pos="2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74.xml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image" Target="../media/image13.png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2" Type="http://schemas.openxmlformats.org/officeDocument/2006/relationships/slideLayout" Target="../slideLayouts/slideLayout7.xml"/><Relationship Id="rId31" Type="http://schemas.openxmlformats.org/officeDocument/2006/relationships/image" Target="../media/image32.png"/><Relationship Id="rId30" Type="http://schemas.openxmlformats.org/officeDocument/2006/relationships/image" Target="../media/image11.png"/><Relationship Id="rId3" Type="http://schemas.openxmlformats.org/officeDocument/2006/relationships/image" Target="../media/image9.png"/><Relationship Id="rId29" Type="http://schemas.openxmlformats.org/officeDocument/2006/relationships/tags" Target="../tags/tag59.xml"/><Relationship Id="rId28" Type="http://schemas.openxmlformats.org/officeDocument/2006/relationships/tags" Target="../tags/tag58.xml"/><Relationship Id="rId27" Type="http://schemas.openxmlformats.org/officeDocument/2006/relationships/tags" Target="../tags/tag57.xml"/><Relationship Id="rId26" Type="http://schemas.openxmlformats.org/officeDocument/2006/relationships/tags" Target="../tags/tag56.xml"/><Relationship Id="rId25" Type="http://schemas.openxmlformats.org/officeDocument/2006/relationships/tags" Target="../tags/tag55.xml"/><Relationship Id="rId24" Type="http://schemas.openxmlformats.org/officeDocument/2006/relationships/tags" Target="../tags/tag54.xml"/><Relationship Id="rId23" Type="http://schemas.openxmlformats.org/officeDocument/2006/relationships/tags" Target="../tags/tag53.xml"/><Relationship Id="rId22" Type="http://schemas.openxmlformats.org/officeDocument/2006/relationships/tags" Target="../tags/tag52.xml"/><Relationship Id="rId21" Type="http://schemas.openxmlformats.org/officeDocument/2006/relationships/tags" Target="../tags/tag51.xml"/><Relationship Id="rId20" Type="http://schemas.openxmlformats.org/officeDocument/2006/relationships/tags" Target="../tags/tag50.xml"/><Relationship Id="rId2" Type="http://schemas.openxmlformats.org/officeDocument/2006/relationships/image" Target="../media/image3.png"/><Relationship Id="rId19" Type="http://schemas.openxmlformats.org/officeDocument/2006/relationships/tags" Target="../tags/tag49.xml"/><Relationship Id="rId18" Type="http://schemas.openxmlformats.org/officeDocument/2006/relationships/tags" Target="../tags/tag48.xml"/><Relationship Id="rId17" Type="http://schemas.openxmlformats.org/officeDocument/2006/relationships/tags" Target="../tags/tag47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5.jpeg"/><Relationship Id="rId7" Type="http://schemas.openxmlformats.org/officeDocument/2006/relationships/image" Target="../media/image34.svg"/><Relationship Id="rId6" Type="http://schemas.openxmlformats.org/officeDocument/2006/relationships/image" Target="../media/image33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60.xml"/><Relationship Id="rId11" Type="http://schemas.openxmlformats.org/officeDocument/2006/relationships/image" Target="../media/image27.png"/><Relationship Id="rId10" Type="http://schemas.openxmlformats.org/officeDocument/2006/relationships/image" Target="../media/image26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../media/image13.png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36.png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image" Target="../media/image11.png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73.xml"/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2.xml"/><Relationship Id="rId11" Type="http://schemas.openxmlformats.org/officeDocument/2006/relationships/image" Target="../media/image22.png"/><Relationship Id="rId10" Type="http://schemas.openxmlformats.org/officeDocument/2006/relationships/image" Target="../media/image21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3.xml"/><Relationship Id="rId11" Type="http://schemas.openxmlformats.org/officeDocument/2006/relationships/image" Target="../media/image27.png"/><Relationship Id="rId10" Type="http://schemas.openxmlformats.org/officeDocument/2006/relationships/image" Target="../media/image26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3" Type="http://schemas.openxmlformats.org/officeDocument/2006/relationships/slideLayout" Target="../slideLayouts/slideLayout7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5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4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image" Target="../media/image13.png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32.xml"/><Relationship Id="rId11" Type="http://schemas.openxmlformats.org/officeDocument/2006/relationships/image" Target="../media/image27.png"/><Relationship Id="rId10" Type="http://schemas.openxmlformats.org/officeDocument/2006/relationships/image" Target="../media/image26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svg"/><Relationship Id="rId7" Type="http://schemas.openxmlformats.org/officeDocument/2006/relationships/image" Target="../media/image28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4.svg"/><Relationship Id="rId11" Type="http://schemas.openxmlformats.org/officeDocument/2006/relationships/image" Target="../media/image13.png"/><Relationship Id="rId10" Type="http://schemas.openxmlformats.org/officeDocument/2006/relationships/image" Target="../media/image31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3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34.xml"/><Relationship Id="rId11" Type="http://schemas.openxmlformats.org/officeDocument/2006/relationships/image" Target="../media/image27.png"/><Relationship Id="rId10" Type="http://schemas.openxmlformats.org/officeDocument/2006/relationships/image" Target="../media/image26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4931938" y="74697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57124" y="74697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406593" y="2353741"/>
            <a:ext cx="2192992" cy="1074566"/>
          </a:xfrm>
          <a:custGeom>
            <a:avLst/>
            <a:gdLst/>
            <a:ahLst/>
            <a:cxnLst/>
            <a:rect l="l" t="t" r="r" b="b"/>
            <a:pathLst>
              <a:path w="2192992" h="1074566">
                <a:moveTo>
                  <a:pt x="0" y="0"/>
                </a:moveTo>
                <a:lnTo>
                  <a:pt x="2192991" y="0"/>
                </a:lnTo>
                <a:lnTo>
                  <a:pt x="2192991" y="1074566"/>
                </a:lnTo>
                <a:lnTo>
                  <a:pt x="0" y="1074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351" y="5340200"/>
            <a:ext cx="5167992" cy="5167992"/>
          </a:xfrm>
          <a:custGeom>
            <a:avLst/>
            <a:gdLst/>
            <a:ahLst/>
            <a:cxnLst/>
            <a:rect l="l" t="t" r="r" b="b"/>
            <a:pathLst>
              <a:path w="5167992" h="5167992">
                <a:moveTo>
                  <a:pt x="0" y="0"/>
                </a:moveTo>
                <a:lnTo>
                  <a:pt x="5167991" y="0"/>
                </a:lnTo>
                <a:lnTo>
                  <a:pt x="5167991" y="5167991"/>
                </a:lnTo>
                <a:lnTo>
                  <a:pt x="0" y="5167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34619" y="7554502"/>
            <a:ext cx="38251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ea typeface="字由点字奇妙体" panose="00020600040101010101" charset="-122"/>
              </a:rPr>
              <a:t>王路华</a:t>
            </a:r>
            <a:endParaRPr lang="zh-CN" altLang="en-US" sz="360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43615" y="7554502"/>
            <a:ext cx="41981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时间：2025/05/17</a:t>
            </a:r>
            <a:endParaRPr lang="en-US" sz="360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18841" y="3086042"/>
            <a:ext cx="13650318" cy="430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buClrTx/>
              <a:buSzTx/>
              <a:buFontTx/>
            </a:pPr>
            <a:r>
              <a:rPr lang="zh-CN" altLang="en-US" sz="12000" b="1" spc="1380">
                <a:solidFill>
                  <a:srgbClr val="1B4C84"/>
                </a:solidFill>
                <a:ea typeface="字由点字奇妙体" panose="00020600040101010101" charset="-122"/>
              </a:rPr>
              <a:t>通信协议与</a:t>
            </a:r>
            <a:endParaRPr lang="zh-CN" altLang="en-US" sz="12000" b="1" spc="1380">
              <a:solidFill>
                <a:srgbClr val="1B4C84"/>
              </a:solidFill>
              <a:ea typeface="字由点字奇妙体" panose="00020600040101010101" charset="-122"/>
            </a:endParaRPr>
          </a:p>
          <a:p>
            <a:pPr algn="ctr">
              <a:lnSpc>
                <a:spcPts val="16800"/>
              </a:lnSpc>
              <a:buClrTx/>
              <a:buSzTx/>
              <a:buFontTx/>
            </a:pPr>
            <a:r>
              <a:rPr lang="zh-CN" altLang="en-US" sz="12000" b="1" spc="1380">
                <a:solidFill>
                  <a:srgbClr val="1B4C84"/>
                </a:solidFill>
                <a:ea typeface="字由点字奇妙体" panose="00020600040101010101" charset="-122"/>
              </a:rPr>
              <a:t>网络拓扑</a:t>
            </a:r>
            <a:endParaRPr lang="zh-CN" altLang="en-US" sz="12000" b="1" spc="138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  <p:sp>
        <p:nvSpPr>
          <p:cNvPr id="29" name="TextBox 27"/>
          <p:cNvSpPr txBox="1"/>
          <p:nvPr/>
        </p:nvSpPr>
        <p:spPr>
          <a:xfrm>
            <a:off x="7014906" y="2213961"/>
            <a:ext cx="471538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9210"/>
              </a:lnSpc>
              <a:spcBef>
                <a:spcPct val="0"/>
              </a:spcBef>
            </a:pPr>
            <a:r>
              <a:rPr lang="zh-CN" altLang="en-US" sz="6575">
                <a:solidFill>
                  <a:srgbClr val="F85768"/>
                </a:solidFill>
                <a:ea typeface="字由点字奇妙体" panose="00020600040101010101" charset="-122"/>
              </a:rPr>
              <a:t>第二章</a:t>
            </a:r>
            <a:endParaRPr lang="zh-CN" altLang="en-US" sz="65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239000" y="1042670"/>
            <a:ext cx="4034155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四个基本概念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68359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>
            <p:custDataLst>
              <p:tags r:id="rId4"/>
            </p:custDataLst>
          </p:nvPr>
        </p:nvGrpSpPr>
        <p:grpSpPr>
          <a:xfrm rot="0">
            <a:off x="3874658" y="3391920"/>
            <a:ext cx="3194893" cy="619125"/>
            <a:chOff x="0" y="-4491"/>
            <a:chExt cx="4259857" cy="825500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2" name="Freeform 22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4" name="TextBox 24"/>
            <p:cNvSpPr txBox="1"/>
            <p:nvPr>
              <p:custDataLst>
                <p:tags r:id="rId6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节点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25" name="Freeform 25"/>
            <p:cNvSpPr/>
            <p:nvPr>
              <p:custDataLst>
                <p:tags r:id="rId7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  <p:sp>
          <p:nvSpPr>
            <p:cNvPr id="26" name="Freeform 26"/>
            <p:cNvSpPr/>
            <p:nvPr>
              <p:custDataLst>
                <p:tags r:id="rId9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</p:grpSp>
      <p:grpSp>
        <p:nvGrpSpPr>
          <p:cNvPr id="27" name="Group 27"/>
          <p:cNvGrpSpPr/>
          <p:nvPr>
            <p:custDataLst>
              <p:tags r:id="rId10"/>
            </p:custDataLst>
          </p:nvPr>
        </p:nvGrpSpPr>
        <p:grpSpPr>
          <a:xfrm rot="0">
            <a:off x="11221419" y="3391920"/>
            <a:ext cx="3194893" cy="619125"/>
            <a:chOff x="0" y="-4491"/>
            <a:chExt cx="4259857" cy="825500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9" name="Freeform 29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1" name="TextBox 31"/>
            <p:cNvSpPr txBox="1"/>
            <p:nvPr>
              <p:custDataLst>
                <p:tags r:id="rId12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结点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2" name="Freeform 32"/>
            <p:cNvSpPr/>
            <p:nvPr>
              <p:custDataLst>
                <p:tags r:id="rId13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  <p:sp>
          <p:nvSpPr>
            <p:cNvPr id="33" name="Freeform 33"/>
            <p:cNvSpPr/>
            <p:nvPr>
              <p:custDataLst>
                <p:tags r:id="rId14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</p:grpSp>
      <p:grpSp>
        <p:nvGrpSpPr>
          <p:cNvPr id="34" name="Group 34"/>
          <p:cNvGrpSpPr/>
          <p:nvPr>
            <p:custDataLst>
              <p:tags r:id="rId15"/>
            </p:custDataLst>
          </p:nvPr>
        </p:nvGrpSpPr>
        <p:grpSpPr>
          <a:xfrm rot="0">
            <a:off x="3874658" y="5942937"/>
            <a:ext cx="3194893" cy="619125"/>
            <a:chOff x="0" y="-4491"/>
            <a:chExt cx="4259857" cy="825500"/>
          </a:xfrm>
        </p:grpSpPr>
        <p:grpSp>
          <p:nvGrpSpPr>
            <p:cNvPr id="35" name="Group 35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6" name="Freeform 36"/>
              <p:cNvSpPr/>
              <p:nvPr>
                <p:custDataLst>
                  <p:tags r:id="rId16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8" name="TextBox 38"/>
            <p:cNvSpPr txBox="1"/>
            <p:nvPr>
              <p:custDataLst>
                <p:tags r:id="rId17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链路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9" name="Freeform 39"/>
            <p:cNvSpPr/>
            <p:nvPr>
              <p:custDataLst>
                <p:tags r:id="rId18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  <p:sp>
          <p:nvSpPr>
            <p:cNvPr id="40" name="Freeform 40"/>
            <p:cNvSpPr/>
            <p:nvPr>
              <p:custDataLst>
                <p:tags r:id="rId19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</p:grpSp>
      <p:grpSp>
        <p:nvGrpSpPr>
          <p:cNvPr id="41" name="Group 41"/>
          <p:cNvGrpSpPr/>
          <p:nvPr>
            <p:custDataLst>
              <p:tags r:id="rId20"/>
            </p:custDataLst>
          </p:nvPr>
        </p:nvGrpSpPr>
        <p:grpSpPr>
          <a:xfrm rot="0">
            <a:off x="11221419" y="5942937"/>
            <a:ext cx="3194893" cy="619125"/>
            <a:chOff x="0" y="-4491"/>
            <a:chExt cx="4259857" cy="825500"/>
          </a:xfrm>
        </p:grpSpPr>
        <p:grpSp>
          <p:nvGrpSpPr>
            <p:cNvPr id="42" name="Group 42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43" name="Freeform 43"/>
              <p:cNvSpPr/>
              <p:nvPr>
                <p:custDataLst>
                  <p:tags r:id="rId21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5" name="TextBox 45"/>
            <p:cNvSpPr txBox="1"/>
            <p:nvPr>
              <p:custDataLst>
                <p:tags r:id="rId22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通路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46" name="Freeform 46"/>
            <p:cNvSpPr/>
            <p:nvPr>
              <p:custDataLst>
                <p:tags r:id="rId23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  <p:sp>
          <p:nvSpPr>
            <p:cNvPr id="47" name="Freeform 47"/>
            <p:cNvSpPr/>
            <p:nvPr>
              <p:custDataLst>
                <p:tags r:id="rId24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</p:grpSp>
      <p:sp>
        <p:nvSpPr>
          <p:cNvPr id="48" name="TextBox 48"/>
          <p:cNvSpPr txBox="1"/>
          <p:nvPr>
            <p:custDataLst>
              <p:tags r:id="rId25"/>
            </p:custDataLst>
          </p:nvPr>
        </p:nvSpPr>
        <p:spPr>
          <a:xfrm>
            <a:off x="1975767" y="4230673"/>
            <a:ext cx="509378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一个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节点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其实就是一个网络端口。节点又分为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转节点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和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访问节点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两类。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49" name="TextBox 49"/>
          <p:cNvSpPr txBox="1"/>
          <p:nvPr>
            <p:custDataLst>
              <p:tags r:id="rId26"/>
            </p:custDataLst>
          </p:nvPr>
        </p:nvSpPr>
        <p:spPr>
          <a:xfrm>
            <a:off x="11201686" y="4230673"/>
            <a:ext cx="509378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一个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结点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是指一台网络设备，因为它们通常连接了多个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节点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，所以称之为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结点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50" name="TextBox 50"/>
          <p:cNvSpPr txBox="1"/>
          <p:nvPr>
            <p:custDataLst>
              <p:tags r:id="rId27"/>
            </p:custDataLst>
          </p:nvPr>
        </p:nvSpPr>
        <p:spPr>
          <a:xfrm>
            <a:off x="11201686" y="6781689"/>
            <a:ext cx="509378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通路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从发出信息的节点到接收信息的节点之间的一串节点和链路的组合。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51" name="TextBox 51"/>
          <p:cNvSpPr txBox="1"/>
          <p:nvPr>
            <p:custDataLst>
              <p:tags r:id="rId28"/>
            </p:custDataLst>
          </p:nvPr>
        </p:nvSpPr>
        <p:spPr>
          <a:xfrm>
            <a:off x="1975767" y="6781689"/>
            <a:ext cx="509378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“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链路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”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是两个节点间的线路。链路分物理链路和逻辑链路（或称数据链路）两种。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52" name="Freeform 52"/>
          <p:cNvSpPr/>
          <p:nvPr>
            <p:custDataLst>
              <p:tags r:id="rId29"/>
            </p:custDataLst>
          </p:nvPr>
        </p:nvSpPr>
        <p:spPr>
          <a:xfrm rot="-1703104">
            <a:off x="6927268" y="4449598"/>
            <a:ext cx="4307671" cy="3133035"/>
          </a:xfrm>
          <a:custGeom>
            <a:avLst/>
            <a:gdLst/>
            <a:ahLst/>
            <a:cxnLst/>
            <a:rect l="l" t="t" r="r" b="b"/>
            <a:pathLst>
              <a:path w="4307671" h="3133035">
                <a:moveTo>
                  <a:pt x="0" y="0"/>
                </a:moveTo>
                <a:lnTo>
                  <a:pt x="4307671" y="0"/>
                </a:lnTo>
                <a:lnTo>
                  <a:pt x="4307671" y="3133035"/>
                </a:lnTo>
                <a:lnTo>
                  <a:pt x="0" y="3133035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211695" y="2857500"/>
            <a:ext cx="3867150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136130" y="1042670"/>
            <a:ext cx="4088765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常见网络拓扑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0807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68359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1543685" y="2486025"/>
            <a:ext cx="3194685" cy="717905"/>
            <a:chOff x="0" y="-4491"/>
            <a:chExt cx="4259857" cy="820824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32495" y="-4491"/>
              <a:ext cx="3394867" cy="707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网络拓扑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25" name="Freeform 25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1284" r="-177496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1284" r="-177496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 rot="1400870">
            <a:off x="8813721" y="2325299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2"/>
                </a:lnTo>
                <a:lnTo>
                  <a:pt x="0" y="298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1400870">
            <a:off x="12933782" y="2325299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2"/>
                </a:lnTo>
                <a:lnTo>
                  <a:pt x="0" y="2987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1400870">
            <a:off x="8813721" y="5145047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3"/>
                </a:lnTo>
                <a:lnTo>
                  <a:pt x="0" y="298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1400870">
            <a:off x="12933782" y="5145047"/>
            <a:ext cx="4108097" cy="2987882"/>
          </a:xfrm>
          <a:custGeom>
            <a:avLst/>
            <a:gdLst/>
            <a:ahLst/>
            <a:cxnLst/>
            <a:rect l="l" t="t" r="r" b="b"/>
            <a:pathLst>
              <a:path w="4108097" h="2987882">
                <a:moveTo>
                  <a:pt x="0" y="0"/>
                </a:moveTo>
                <a:lnTo>
                  <a:pt x="4108097" y="0"/>
                </a:lnTo>
                <a:lnTo>
                  <a:pt x="4108097" y="2987883"/>
                </a:lnTo>
                <a:lnTo>
                  <a:pt x="0" y="298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515110" y="3529965"/>
            <a:ext cx="6529705" cy="46310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indent="457200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FF0000"/>
                </a:solidFill>
                <a:ea typeface="字由点字典黑 45J" panose="00020600040101010101" charset="-122"/>
              </a:rPr>
              <a:t>星型拓扑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以中央节点（如交换机、路由器）为核心，所有设备通过独立链路直接连接至该节点。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FF0000"/>
                </a:solidFill>
                <a:ea typeface="字由点字典黑 45J" panose="00020600040101010101" charset="-122"/>
              </a:rPr>
              <a:t>总线型拓扑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采用单一公共传输介质（如同轴电缆），所有设备通过接口接入总线，数据以广播形式传输，目标设备根据地址识别并接收数据。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FF0000"/>
                </a:solidFill>
                <a:ea typeface="字由点字典黑 45J" panose="00020600040101010101" charset="-122"/>
              </a:rPr>
              <a:t>环型拓扑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中设备首尾相连成闭合环路，数据沿固定方向（单向或双向）逐节点传输，目标节点接收后数据继续环流至发送节点。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FF0000"/>
                </a:solidFill>
                <a:ea typeface="字由点字典黑 45J" panose="00020600040101010101" charset="-122"/>
              </a:rPr>
              <a:t>树型拓扑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为分层结构，核心层（根节点）连接汇聚层，汇聚层再延伸至接入层，形成多级星型网络的组合。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42" name="Freeform 42"/>
          <p:cNvSpPr/>
          <p:nvPr/>
        </p:nvSpPr>
        <p:spPr>
          <a:xfrm>
            <a:off x="12234714" y="4453333"/>
            <a:ext cx="1328937" cy="1833017"/>
          </a:xfrm>
          <a:custGeom>
            <a:avLst/>
            <a:gdLst/>
            <a:ahLst/>
            <a:cxnLst/>
            <a:rect l="l" t="t" r="r" b="b"/>
            <a:pathLst>
              <a:path w="1328937" h="1833017">
                <a:moveTo>
                  <a:pt x="0" y="0"/>
                </a:moveTo>
                <a:lnTo>
                  <a:pt x="1328937" y="0"/>
                </a:lnTo>
                <a:lnTo>
                  <a:pt x="1328937" y="1833016"/>
                </a:lnTo>
                <a:lnTo>
                  <a:pt x="0" y="183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5" name="图片 8" descr="未命名文件(12)"/>
          <p:cNvPicPr>
            <a:picLocks noChangeAspect="1"/>
          </p:cNvPicPr>
          <p:nvPr/>
        </p:nvPicPr>
        <p:blipFill>
          <a:blip r:embed="rId8"/>
          <a:srcRect t="-6180" r="77450"/>
          <a:stretch>
            <a:fillRect/>
          </a:stretch>
        </p:blipFill>
        <p:spPr>
          <a:xfrm>
            <a:off x="9547225" y="2517140"/>
            <a:ext cx="2533650" cy="2437130"/>
          </a:xfrm>
          <a:prstGeom prst="ellipse">
            <a:avLst/>
          </a:prstGeom>
        </p:spPr>
      </p:pic>
      <p:pic>
        <p:nvPicPr>
          <p:cNvPr id="16" name="图片 8" descr="未命名文件(12)"/>
          <p:cNvPicPr>
            <a:picLocks noChangeAspect="1"/>
          </p:cNvPicPr>
          <p:nvPr/>
        </p:nvPicPr>
        <p:blipFill>
          <a:blip r:embed="rId8"/>
          <a:srcRect l="24207" t="-562" r="48925" b="5056"/>
          <a:stretch>
            <a:fillRect/>
          </a:stretch>
        </p:blipFill>
        <p:spPr>
          <a:xfrm>
            <a:off x="13797915" y="2594610"/>
            <a:ext cx="2500630" cy="2359660"/>
          </a:xfrm>
          <a:prstGeom prst="ellipse">
            <a:avLst/>
          </a:prstGeom>
        </p:spPr>
      </p:pic>
      <p:pic>
        <p:nvPicPr>
          <p:cNvPr id="28" name="图片 8" descr="未命名文件(12)"/>
          <p:cNvPicPr>
            <a:picLocks noChangeAspect="1"/>
          </p:cNvPicPr>
          <p:nvPr/>
        </p:nvPicPr>
        <p:blipFill>
          <a:blip r:embed="rId8"/>
          <a:srcRect l="52889" t="-562" r="25439" b="5056"/>
          <a:stretch>
            <a:fillRect/>
          </a:stretch>
        </p:blipFill>
        <p:spPr>
          <a:xfrm>
            <a:off x="9448800" y="5537200"/>
            <a:ext cx="2626360" cy="2284095"/>
          </a:xfrm>
          <a:prstGeom prst="ellipse">
            <a:avLst/>
          </a:prstGeom>
        </p:spPr>
      </p:pic>
      <p:pic>
        <p:nvPicPr>
          <p:cNvPr id="29" name="图片 8" descr="未命名文件(12)"/>
          <p:cNvPicPr>
            <a:picLocks noChangeAspect="1"/>
          </p:cNvPicPr>
          <p:nvPr/>
        </p:nvPicPr>
        <p:blipFill>
          <a:blip r:embed="rId8"/>
          <a:srcRect l="74561" t="5056"/>
          <a:stretch>
            <a:fillRect/>
          </a:stretch>
        </p:blipFill>
        <p:spPr>
          <a:xfrm>
            <a:off x="13942695" y="5600700"/>
            <a:ext cx="2364105" cy="2193925"/>
          </a:xfrm>
          <a:prstGeom prst="ellipse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515485" y="8503920"/>
            <a:ext cx="9352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讨论：四种网络拓扑结构分别有哪些优缺点？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ea typeface="字由点字奇妙体" panose="00020600040101010101" charset="-122"/>
              </a:rPr>
              <a:t>阅读拓展</a:t>
            </a:r>
            <a:endParaRPr lang="zh-CN" altLang="en-US" sz="10010" spc="115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03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807200" y="1042670"/>
            <a:ext cx="473329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en-US" sz="4975">
                <a:solidFill>
                  <a:srgbClr val="F85768"/>
                </a:solidFill>
                <a:ea typeface="字由点字奇妙体" panose="00020600040101010101" charset="-122"/>
              </a:rPr>
              <a:t>5G</a:t>
            </a: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网络切片技术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614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62263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>
            <p:custDataLst>
              <p:tags r:id="rId4"/>
            </p:custDataLst>
          </p:nvPr>
        </p:nvGrpSpPr>
        <p:grpSpPr>
          <a:xfrm rot="0">
            <a:off x="11336360" y="2503597"/>
            <a:ext cx="3194893" cy="619125"/>
            <a:chOff x="0" y="-4491"/>
            <a:chExt cx="4259857" cy="825500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2" name="Freeform 22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4" name="TextBox 24"/>
            <p:cNvSpPr txBox="1"/>
            <p:nvPr>
              <p:custDataLst>
                <p:tags r:id="rId6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核心原理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25" name="Freeform 25"/>
            <p:cNvSpPr/>
            <p:nvPr>
              <p:custDataLst>
                <p:tags r:id="rId7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  <p:sp>
          <p:nvSpPr>
            <p:cNvPr id="26" name="Freeform 26"/>
            <p:cNvSpPr/>
            <p:nvPr>
              <p:custDataLst>
                <p:tags r:id="rId9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</p:grpSp>
      <p:grpSp>
        <p:nvGrpSpPr>
          <p:cNvPr id="27" name="Group 27"/>
          <p:cNvGrpSpPr/>
          <p:nvPr>
            <p:custDataLst>
              <p:tags r:id="rId10"/>
            </p:custDataLst>
          </p:nvPr>
        </p:nvGrpSpPr>
        <p:grpSpPr>
          <a:xfrm rot="0">
            <a:off x="11336360" y="5731076"/>
            <a:ext cx="3194893" cy="619125"/>
            <a:chOff x="0" y="-4491"/>
            <a:chExt cx="4259857" cy="825500"/>
          </a:xfrm>
        </p:grpSpPr>
        <p:grpSp>
          <p:nvGrpSpPr>
            <p:cNvPr id="28" name="Group 28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29" name="Freeform 29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1" name="TextBox 31"/>
            <p:cNvSpPr txBox="1"/>
            <p:nvPr>
              <p:custDataLst>
                <p:tags r:id="rId12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实践场景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2" name="Freeform 32"/>
            <p:cNvSpPr/>
            <p:nvPr>
              <p:custDataLst>
                <p:tags r:id="rId13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  <p:sp>
          <p:nvSpPr>
            <p:cNvPr id="33" name="Freeform 33"/>
            <p:cNvSpPr/>
            <p:nvPr>
              <p:custDataLst>
                <p:tags r:id="rId14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284" r="-177496"/>
              </a:stretch>
            </a:blipFill>
          </p:spPr>
        </p:sp>
      </p:grpSp>
      <p:sp>
        <p:nvSpPr>
          <p:cNvPr id="34" name="Freeform 34"/>
          <p:cNvSpPr/>
          <p:nvPr/>
        </p:nvSpPr>
        <p:spPr>
          <a:xfrm rot="1400870">
            <a:off x="1519889" y="1708562"/>
            <a:ext cx="9288372" cy="6755576"/>
          </a:xfrm>
          <a:custGeom>
            <a:avLst/>
            <a:gdLst/>
            <a:ahLst/>
            <a:cxnLst/>
            <a:rect l="l" t="t" r="r" b="b"/>
            <a:pathLst>
              <a:path w="9288372" h="6755576">
                <a:moveTo>
                  <a:pt x="0" y="0"/>
                </a:moveTo>
                <a:lnTo>
                  <a:pt x="9288372" y="0"/>
                </a:lnTo>
                <a:lnTo>
                  <a:pt x="9288372" y="6755576"/>
                </a:lnTo>
                <a:lnTo>
                  <a:pt x="0" y="67555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9" name="TextBox 39"/>
          <p:cNvSpPr txBox="1"/>
          <p:nvPr>
            <p:custDataLst>
              <p:tags r:id="rId16"/>
            </p:custDataLst>
          </p:nvPr>
        </p:nvSpPr>
        <p:spPr>
          <a:xfrm>
            <a:off x="11336360" y="3342350"/>
            <a:ext cx="5093783" cy="206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基于软件定义网络（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SDN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）和网络功能虚拟化（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NFV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）。通过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SDN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集中控制流量，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NFV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动态分配计算与存储资源，每个切片可独立配置带宽、延迟和安全等级。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40" name="TextBox 40"/>
          <p:cNvSpPr txBox="1"/>
          <p:nvPr>
            <p:custDataLst>
              <p:tags r:id="rId17"/>
            </p:custDataLst>
          </p:nvPr>
        </p:nvSpPr>
        <p:spPr>
          <a:xfrm>
            <a:off x="11316884" y="6569829"/>
            <a:ext cx="5093783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在武汉经开区国家智能网联汽车测试示范区，</a:t>
            </a:r>
            <a:r>
              <a:rPr lang="en-US" altLang="zh-CN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5G</a:t>
            </a:r>
            <a:r>
              <a:rPr lang="zh-CN" altLang="en-US" sz="23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网络切片技术被深度应用于车路协同场景。</a:t>
            </a:r>
            <a:endParaRPr lang="zh-CN" altLang="en-US" sz="23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800" y="2476500"/>
            <a:ext cx="8564245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4931938" y="6174348"/>
            <a:ext cx="4571150" cy="849594"/>
            <a:chOff x="0" y="0"/>
            <a:chExt cx="1203924" cy="223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757124" y="6174348"/>
            <a:ext cx="4571150" cy="849594"/>
            <a:chOff x="0" y="0"/>
            <a:chExt cx="1203924" cy="2237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03924" cy="223761"/>
            </a:xfrm>
            <a:custGeom>
              <a:avLst/>
              <a:gdLst/>
              <a:ahLst/>
              <a:cxnLst/>
              <a:rect l="l" t="t" r="r" b="b"/>
              <a:pathLst>
                <a:path w="1203924" h="223761">
                  <a:moveTo>
                    <a:pt x="111881" y="0"/>
                  </a:moveTo>
                  <a:lnTo>
                    <a:pt x="1092044" y="0"/>
                  </a:lnTo>
                  <a:cubicBezTo>
                    <a:pt x="1121716" y="0"/>
                    <a:pt x="1150173" y="11787"/>
                    <a:pt x="1171155" y="32769"/>
                  </a:cubicBezTo>
                  <a:cubicBezTo>
                    <a:pt x="1192137" y="53751"/>
                    <a:pt x="1203924" y="82208"/>
                    <a:pt x="1203924" y="111881"/>
                  </a:cubicBezTo>
                  <a:lnTo>
                    <a:pt x="1203924" y="111881"/>
                  </a:lnTo>
                  <a:cubicBezTo>
                    <a:pt x="1203924" y="141553"/>
                    <a:pt x="1192137" y="170011"/>
                    <a:pt x="1171155" y="190992"/>
                  </a:cubicBezTo>
                  <a:cubicBezTo>
                    <a:pt x="1150173" y="211974"/>
                    <a:pt x="1121716" y="223761"/>
                    <a:pt x="10920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203924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697189" y="5257107"/>
            <a:ext cx="4105630" cy="4897372"/>
          </a:xfrm>
          <a:custGeom>
            <a:avLst/>
            <a:gdLst/>
            <a:ahLst/>
            <a:cxnLst/>
            <a:rect l="l" t="t" r="r" b="b"/>
            <a:pathLst>
              <a:path w="4105630" h="4897372">
                <a:moveTo>
                  <a:pt x="0" y="0"/>
                </a:moveTo>
                <a:lnTo>
                  <a:pt x="4105630" y="0"/>
                </a:lnTo>
                <a:lnTo>
                  <a:pt x="4105630" y="4897372"/>
                </a:lnTo>
                <a:lnTo>
                  <a:pt x="0" y="489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034619" y="6259102"/>
            <a:ext cx="38251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zh-CN" altLang="en-US" sz="3600">
                <a:solidFill>
                  <a:srgbClr val="1B4C84"/>
                </a:solidFill>
                <a:ea typeface="字由点字奇妙体" panose="00020600040101010101" charset="-122"/>
              </a:rPr>
              <a:t>王路华</a:t>
            </a:r>
            <a:endParaRPr lang="zh-CN" altLang="en-US" sz="360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943615" y="6259102"/>
            <a:ext cx="4198168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1B4C84"/>
                </a:solidFill>
                <a:latin typeface="字由点字奇妙体" panose="00020600040101010101" charset="-122"/>
                <a:ea typeface="字由点字奇妙体" panose="00020600040101010101" charset="-122"/>
              </a:rPr>
              <a:t>时间：2025/05/17</a:t>
            </a:r>
            <a:endParaRPr lang="en-US" sz="3600">
              <a:solidFill>
                <a:srgbClr val="1B4C84"/>
              </a:solidFill>
              <a:latin typeface="字由点字奇妙体" panose="00020600040101010101" charset="-122"/>
              <a:ea typeface="字由点字奇妙体" panose="0002060004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18841" y="3190182"/>
            <a:ext cx="13650318" cy="206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spc="1380">
                <a:solidFill>
                  <a:srgbClr val="1B4C84"/>
                </a:solidFill>
                <a:ea typeface="字由点字奇妙体" panose="00020600040101010101" charset="-122"/>
              </a:rPr>
              <a:t>感谢您的观看</a:t>
            </a:r>
            <a:endParaRPr lang="en-US" sz="12000" spc="138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学习目标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3419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2532278" y="2781591"/>
            <a:ext cx="2893747" cy="289373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 rot="0">
            <a:off x="2381705" y="6385707"/>
            <a:ext cx="3194893" cy="612250"/>
            <a:chOff x="0" y="0"/>
            <a:chExt cx="792782" cy="1519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06077" y="6379958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一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5064638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2706077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7" y="0"/>
                </a:lnTo>
                <a:lnTo>
                  <a:pt x="225447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744443" y="245691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 rot="0">
            <a:off x="7733302" y="2781591"/>
            <a:ext cx="2893747" cy="2893736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7162975" y="7168678"/>
            <a:ext cx="4390001" cy="110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algn="l">
              <a:lnSpc>
                <a:spcPct val="100000"/>
              </a:lnSpc>
              <a:buClrTx/>
              <a:buSzTx/>
              <a:buFontTx/>
            </a:pPr>
            <a:r>
              <a:rPr lang="en-US" altLang="en-US" sz="40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</a:t>
            </a:r>
            <a:r>
              <a:rPr lang="zh-CN" altLang="en-US" sz="32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掌握常见物联网通信协议的特点及适用场景；</a:t>
            </a:r>
            <a:endParaRPr lang="zh-CN" altLang="en-US" sz="32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7582729" y="6385707"/>
            <a:ext cx="3194893" cy="612250"/>
            <a:chOff x="0" y="0"/>
            <a:chExt cx="792782" cy="1519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7907100" y="6379958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二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0265662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7907100" y="660974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1949283" y="2596003"/>
            <a:ext cx="4871465" cy="3543092"/>
          </a:xfrm>
          <a:custGeom>
            <a:avLst/>
            <a:gdLst/>
            <a:ahLst/>
            <a:cxnLst/>
            <a:rect l="l" t="t" r="r" b="b"/>
            <a:pathLst>
              <a:path w="4871465" h="3543092">
                <a:moveTo>
                  <a:pt x="0" y="0"/>
                </a:moveTo>
                <a:lnTo>
                  <a:pt x="4871465" y="0"/>
                </a:lnTo>
                <a:lnTo>
                  <a:pt x="4871465" y="3543092"/>
                </a:lnTo>
                <a:lnTo>
                  <a:pt x="0" y="354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 rot="0">
            <a:off x="12938142" y="2920681"/>
            <a:ext cx="2893747" cy="2893736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12364005" y="7167433"/>
            <a:ext cx="439000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40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</a:t>
            </a:r>
            <a:r>
              <a:rPr lang="zh-CN" altLang="en-US" sz="32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熟悉典型网络拓扑结构，并能结合实际案例分析其优缺点</a:t>
            </a:r>
            <a:endParaRPr lang="zh-CN" altLang="en-US" sz="32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12783759" y="6384462"/>
            <a:ext cx="3194893" cy="612250"/>
            <a:chOff x="0" y="0"/>
            <a:chExt cx="792782" cy="15192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92782" cy="151924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133350"/>
              <a:ext cx="792782" cy="285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108131" y="6378713"/>
            <a:ext cx="2546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0"/>
              </a:lnSpc>
            </a:pPr>
            <a:r>
              <a:rPr lang="zh-CN" altLang="en-US" sz="3990" spc="119">
                <a:solidFill>
                  <a:srgbClr val="1B4C84"/>
                </a:solidFill>
                <a:ea typeface="字由点字奇妙体" panose="00020600040101010101" charset="-122"/>
              </a:rPr>
              <a:t>三</a:t>
            </a:r>
            <a:endParaRPr lang="zh-CN" altLang="en-US" sz="3990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5" name="Freeform 45"/>
          <p:cNvSpPr/>
          <p:nvPr/>
        </p:nvSpPr>
        <p:spPr>
          <a:xfrm>
            <a:off x="15470502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3111941" y="6748839"/>
            <a:ext cx="225448" cy="164165"/>
          </a:xfrm>
          <a:custGeom>
            <a:avLst/>
            <a:gdLst/>
            <a:ahLst/>
            <a:cxnLst/>
            <a:rect l="l" t="t" r="r" b="b"/>
            <a:pathLst>
              <a:path w="225448" h="164165">
                <a:moveTo>
                  <a:pt x="0" y="0"/>
                </a:moveTo>
                <a:lnTo>
                  <a:pt x="225448" y="0"/>
                </a:lnTo>
                <a:lnTo>
                  <a:pt x="225448" y="164165"/>
                </a:lnTo>
                <a:lnTo>
                  <a:pt x="0" y="16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284" r="-177496"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1961951" y="7168678"/>
            <a:ext cx="439000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40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</a:t>
            </a:r>
            <a:r>
              <a:rPr lang="zh-CN" altLang="en-US" sz="32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掌握通信协议的基本概念及其在物联网中的作用；</a:t>
            </a:r>
            <a:endParaRPr lang="zh-CN" altLang="en-US" sz="32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7155" y="2744470"/>
            <a:ext cx="3009265" cy="2933700"/>
          </a:xfrm>
          <a:prstGeom prst="ellipse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2845" y="2777490"/>
            <a:ext cx="2973070" cy="2889885"/>
          </a:xfrm>
          <a:prstGeom prst="ellipse">
            <a:avLst/>
          </a:prstGeom>
        </p:spPr>
      </p:pic>
      <p:pic>
        <p:nvPicPr>
          <p:cNvPr id="51" name="图片 50" descr="联想截图_202505172043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57175" y="2921635"/>
            <a:ext cx="2879090" cy="2883535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89495" y="814573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378835" y="824399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1529004" y="0"/>
                </a:moveTo>
                <a:lnTo>
                  <a:pt x="0" y="0"/>
                </a:lnTo>
                <a:lnTo>
                  <a:pt x="0" y="1574264"/>
                </a:lnTo>
                <a:lnTo>
                  <a:pt x="1529004" y="1574264"/>
                </a:lnTo>
                <a:lnTo>
                  <a:pt x="15290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3144980" y="3938955"/>
            <a:ext cx="3871297" cy="901753"/>
            <a:chOff x="0" y="0"/>
            <a:chExt cx="960625" cy="2237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3144980" y="6390985"/>
            <a:ext cx="3871297" cy="901753"/>
            <a:chOff x="0" y="0"/>
            <a:chExt cx="960625" cy="22376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2058817" y="5056787"/>
            <a:ext cx="5019739" cy="192477"/>
            <a:chOff x="0" y="0"/>
            <a:chExt cx="6692986" cy="25663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7" y="0"/>
                  </a:lnTo>
                  <a:lnTo>
                    <a:pt x="2321797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497157" y="0"/>
              <a:ext cx="2321797" cy="256636"/>
            </a:xfrm>
            <a:custGeom>
              <a:avLst/>
              <a:gdLst/>
              <a:ahLst/>
              <a:cxnLst/>
              <a:rect l="l" t="t" r="r" b="b"/>
              <a:pathLst>
                <a:path w="2321797" h="256636">
                  <a:moveTo>
                    <a:pt x="0" y="0"/>
                  </a:moveTo>
                  <a:lnTo>
                    <a:pt x="2321796" y="0"/>
                  </a:lnTo>
                  <a:lnTo>
                    <a:pt x="2321796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4996753" y="0"/>
              <a:ext cx="1696232" cy="256636"/>
            </a:xfrm>
            <a:custGeom>
              <a:avLst/>
              <a:gdLst/>
              <a:ahLst/>
              <a:cxnLst/>
              <a:rect l="l" t="t" r="r" b="b"/>
              <a:pathLst>
                <a:path w="1696232" h="256636">
                  <a:moveTo>
                    <a:pt x="0" y="0"/>
                  </a:moveTo>
                  <a:lnTo>
                    <a:pt x="1696233" y="0"/>
                  </a:lnTo>
                  <a:lnTo>
                    <a:pt x="1696233" y="256636"/>
                  </a:lnTo>
                  <a:lnTo>
                    <a:pt x="0" y="2566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36879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2058817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93168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5806382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865251" y="396213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ea typeface="字由点字奇妙体" panose="00020600040101010101" charset="-122"/>
              </a:rPr>
              <a:t>课程引入</a:t>
            </a:r>
            <a:endParaRPr lang="zh-CN" altLang="en-US" sz="4515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865251" y="641416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ea typeface="字由点字奇妙体" panose="00020600040101010101" charset="-122"/>
              </a:rPr>
              <a:t>网络拓扑</a:t>
            </a:r>
            <a:endParaRPr lang="zh-CN" altLang="en-US" sz="4515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grpSp>
        <p:nvGrpSpPr>
          <p:cNvPr id="32" name="Group 32"/>
          <p:cNvGrpSpPr/>
          <p:nvPr/>
        </p:nvGrpSpPr>
        <p:grpSpPr>
          <a:xfrm rot="0">
            <a:off x="12399287" y="3938955"/>
            <a:ext cx="3871297" cy="901753"/>
            <a:chOff x="0" y="0"/>
            <a:chExt cx="960625" cy="2237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5" name="Group 35"/>
          <p:cNvGrpSpPr/>
          <p:nvPr/>
        </p:nvGrpSpPr>
        <p:grpSpPr>
          <a:xfrm rot="0">
            <a:off x="12399287" y="6390985"/>
            <a:ext cx="3871297" cy="901753"/>
            <a:chOff x="0" y="0"/>
            <a:chExt cx="960625" cy="2237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60625" cy="223761"/>
            </a:xfrm>
            <a:custGeom>
              <a:avLst/>
              <a:gdLst/>
              <a:ahLst/>
              <a:cxnLst/>
              <a:rect l="l" t="t" r="r" b="b"/>
              <a:pathLst>
                <a:path w="960625" h="223761">
                  <a:moveTo>
                    <a:pt x="111881" y="0"/>
                  </a:moveTo>
                  <a:lnTo>
                    <a:pt x="848744" y="0"/>
                  </a:lnTo>
                  <a:cubicBezTo>
                    <a:pt x="878417" y="0"/>
                    <a:pt x="906874" y="11787"/>
                    <a:pt x="927856" y="32769"/>
                  </a:cubicBezTo>
                  <a:cubicBezTo>
                    <a:pt x="948838" y="53751"/>
                    <a:pt x="960625" y="82208"/>
                    <a:pt x="960625" y="111881"/>
                  </a:cubicBezTo>
                  <a:lnTo>
                    <a:pt x="960625" y="111881"/>
                  </a:lnTo>
                  <a:cubicBezTo>
                    <a:pt x="960625" y="141553"/>
                    <a:pt x="948838" y="170011"/>
                    <a:pt x="927856" y="190992"/>
                  </a:cubicBezTo>
                  <a:cubicBezTo>
                    <a:pt x="906874" y="211974"/>
                    <a:pt x="878417" y="223761"/>
                    <a:pt x="848744" y="223761"/>
                  </a:cubicBezTo>
                  <a:lnTo>
                    <a:pt x="111881" y="223761"/>
                  </a:lnTo>
                  <a:cubicBezTo>
                    <a:pt x="82208" y="223761"/>
                    <a:pt x="53751" y="211974"/>
                    <a:pt x="32769" y="190992"/>
                  </a:cubicBezTo>
                  <a:cubicBezTo>
                    <a:pt x="11787" y="170011"/>
                    <a:pt x="0" y="141553"/>
                    <a:pt x="0" y="111881"/>
                  </a:cubicBezTo>
                  <a:lnTo>
                    <a:pt x="0" y="111881"/>
                  </a:lnTo>
                  <a:cubicBezTo>
                    <a:pt x="0" y="82208"/>
                    <a:pt x="11787" y="53751"/>
                    <a:pt x="32769" y="32769"/>
                  </a:cubicBezTo>
                  <a:cubicBezTo>
                    <a:pt x="53751" y="11787"/>
                    <a:pt x="82208" y="0"/>
                    <a:pt x="111881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960625" cy="357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38" name="Freeform 38"/>
          <p:cNvSpPr/>
          <p:nvPr/>
        </p:nvSpPr>
        <p:spPr>
          <a:xfrm>
            <a:off x="11250844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123712" y="5056787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4998409" y="5056787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6"/>
                </a:lnTo>
                <a:lnTo>
                  <a:pt x="0" y="19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250844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8" y="0"/>
                </a:lnTo>
                <a:lnTo>
                  <a:pt x="1741348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123712" y="7522386"/>
            <a:ext cx="1741348" cy="192477"/>
          </a:xfrm>
          <a:custGeom>
            <a:avLst/>
            <a:gdLst/>
            <a:ahLst/>
            <a:cxnLst/>
            <a:rect l="l" t="t" r="r" b="b"/>
            <a:pathLst>
              <a:path w="1741348" h="192477">
                <a:moveTo>
                  <a:pt x="0" y="0"/>
                </a:moveTo>
                <a:lnTo>
                  <a:pt x="1741347" y="0"/>
                </a:lnTo>
                <a:lnTo>
                  <a:pt x="1741347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4998409" y="7522386"/>
            <a:ext cx="1272174" cy="192477"/>
          </a:xfrm>
          <a:custGeom>
            <a:avLst/>
            <a:gdLst/>
            <a:ahLst/>
            <a:cxnLst/>
            <a:rect l="l" t="t" r="r" b="b"/>
            <a:pathLst>
              <a:path w="1272174" h="192477">
                <a:moveTo>
                  <a:pt x="0" y="0"/>
                </a:moveTo>
                <a:lnTo>
                  <a:pt x="1272174" y="0"/>
                </a:lnTo>
                <a:lnTo>
                  <a:pt x="1272174" y="192477"/>
                </a:lnTo>
                <a:lnTo>
                  <a:pt x="0" y="192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36879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3176399" y="396213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ea typeface="字由点字奇妙体" panose="00020600040101010101" charset="-122"/>
              </a:rPr>
              <a:t>通信协议</a:t>
            </a:r>
            <a:endParaRPr lang="zh-CN" altLang="en-US" sz="4515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176399" y="6414161"/>
            <a:ext cx="2880817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  <a:spcBef>
                <a:spcPct val="0"/>
              </a:spcBef>
            </a:pPr>
            <a:r>
              <a:rPr lang="zh-CN" altLang="en-US" sz="4515">
                <a:solidFill>
                  <a:srgbClr val="1B4C84"/>
                </a:solidFill>
                <a:ea typeface="字由点字奇妙体" panose="00020600040101010101" charset="-122"/>
              </a:rPr>
              <a:t>阅读拓展</a:t>
            </a:r>
            <a:endParaRPr lang="zh-CN" altLang="en-US" sz="4515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46" name="Freeform 46"/>
          <p:cNvSpPr/>
          <p:nvPr/>
        </p:nvSpPr>
        <p:spPr>
          <a:xfrm>
            <a:off x="8080263" y="1787090"/>
            <a:ext cx="2127473" cy="1042462"/>
          </a:xfrm>
          <a:custGeom>
            <a:avLst/>
            <a:gdLst/>
            <a:ahLst/>
            <a:cxnLst/>
            <a:rect l="l" t="t" r="r" b="b"/>
            <a:pathLst>
              <a:path w="2127473" h="1042462">
                <a:moveTo>
                  <a:pt x="0" y="0"/>
                </a:moveTo>
                <a:lnTo>
                  <a:pt x="2127474" y="0"/>
                </a:lnTo>
                <a:lnTo>
                  <a:pt x="2127474" y="1042462"/>
                </a:lnTo>
                <a:lnTo>
                  <a:pt x="0" y="104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894527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3569371" y="41576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2894527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3569371" y="6638773"/>
            <a:ext cx="461586" cy="444276"/>
          </a:xfrm>
          <a:custGeom>
            <a:avLst/>
            <a:gdLst/>
            <a:ahLst/>
            <a:cxnLst/>
            <a:rect l="l" t="t" r="r" b="b"/>
            <a:pathLst>
              <a:path w="461586" h="444276">
                <a:moveTo>
                  <a:pt x="0" y="0"/>
                </a:moveTo>
                <a:lnTo>
                  <a:pt x="461586" y="0"/>
                </a:lnTo>
                <a:lnTo>
                  <a:pt x="461586" y="444277"/>
                </a:lnTo>
                <a:lnTo>
                  <a:pt x="0" y="4442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6431732" y="3110708"/>
            <a:ext cx="5617677" cy="5617677"/>
          </a:xfrm>
          <a:custGeom>
            <a:avLst/>
            <a:gdLst/>
            <a:ahLst/>
            <a:cxnLst/>
            <a:rect l="l" t="t" r="r" b="b"/>
            <a:pathLst>
              <a:path w="5617677" h="5617677">
                <a:moveTo>
                  <a:pt x="0" y="0"/>
                </a:moveTo>
                <a:lnTo>
                  <a:pt x="5617677" y="0"/>
                </a:lnTo>
                <a:lnTo>
                  <a:pt x="5617677" y="5617677"/>
                </a:lnTo>
                <a:lnTo>
                  <a:pt x="0" y="56176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1907839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01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907839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03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65784" y="3721328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02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1065784" y="6218487"/>
            <a:ext cx="1237141" cy="116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5"/>
              </a:lnSpc>
              <a:spcBef>
                <a:spcPct val="0"/>
              </a:spcBef>
            </a:pPr>
            <a:r>
              <a:rPr lang="en-US" sz="6845">
                <a:solidFill>
                  <a:srgbClr val="1B4C84"/>
                </a:solidFill>
                <a:latin typeface="字由点字奇妙体" panose="00020600040101010101" charset="-122"/>
              </a:rPr>
              <a:t>04</a:t>
            </a:r>
            <a:endParaRPr lang="en-US" sz="6845">
              <a:solidFill>
                <a:srgbClr val="1B4C84"/>
              </a:solidFill>
              <a:latin typeface="字由点字奇妙体" panose="00020600040101010101" charset="-122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7777515" y="1538384"/>
            <a:ext cx="273297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85768"/>
                </a:solidFill>
                <a:ea typeface="字由点字奇妙体" panose="00020600040101010101" charset="-122"/>
              </a:rPr>
              <a:t>目录</a:t>
            </a:r>
            <a:endParaRPr lang="en-US" sz="8000" u="none" strike="noStrike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pic>
        <p:nvPicPr>
          <p:cNvPr id="57" name="图片 56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ea typeface="字由点字奇妙体" panose="00020600040101010101" charset="-122"/>
              </a:rPr>
              <a:t>课程引入</a:t>
            </a:r>
            <a:endParaRPr lang="zh-CN" altLang="en-US" sz="10010" spc="115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5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01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>
              <p:custDataLst>
                <p:tags r:id="rId4"/>
              </p:custDataLst>
            </p:nvPr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>
              <p:custDataLst>
                <p:tags r:id="rId5"/>
              </p:custDataLst>
            </p:nvPr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课程引入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>
            <p:custDataLst>
              <p:tags r:id="rId8"/>
            </p:custDataLst>
          </p:nvPr>
        </p:nvGrpSpPr>
        <p:grpSpPr>
          <a:xfrm rot="0">
            <a:off x="1983105" y="4096385"/>
            <a:ext cx="4577080" cy="4043680"/>
            <a:chOff x="0" y="0"/>
            <a:chExt cx="950716" cy="1250598"/>
          </a:xfrm>
        </p:grpSpPr>
        <p:sp>
          <p:nvSpPr>
            <p:cNvPr id="19" name="Freeform 19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950716" cy="1250598"/>
            </a:xfrm>
            <a:custGeom>
              <a:avLst/>
              <a:gdLst/>
              <a:ahLst/>
              <a:cxnLst/>
              <a:rect l="l" t="t" r="r" b="b"/>
              <a:pathLst>
                <a:path w="950716" h="1250598">
                  <a:moveTo>
                    <a:pt x="49051" y="0"/>
                  </a:moveTo>
                  <a:lnTo>
                    <a:pt x="901665" y="0"/>
                  </a:lnTo>
                  <a:cubicBezTo>
                    <a:pt x="914674" y="0"/>
                    <a:pt x="927150" y="5168"/>
                    <a:pt x="936349" y="14367"/>
                  </a:cubicBezTo>
                  <a:cubicBezTo>
                    <a:pt x="945548" y="23566"/>
                    <a:pt x="950716" y="36042"/>
                    <a:pt x="950716" y="49051"/>
                  </a:cubicBezTo>
                  <a:lnTo>
                    <a:pt x="950716" y="1201547"/>
                  </a:lnTo>
                  <a:cubicBezTo>
                    <a:pt x="950716" y="1228637"/>
                    <a:pt x="928755" y="1250598"/>
                    <a:pt x="901665" y="1250598"/>
                  </a:cubicBezTo>
                  <a:lnTo>
                    <a:pt x="49051" y="1250598"/>
                  </a:lnTo>
                  <a:cubicBezTo>
                    <a:pt x="36042" y="1250598"/>
                    <a:pt x="23566" y="1245430"/>
                    <a:pt x="14367" y="1236231"/>
                  </a:cubicBezTo>
                  <a:cubicBezTo>
                    <a:pt x="5168" y="1227032"/>
                    <a:pt x="0" y="1214556"/>
                    <a:pt x="0" y="1201547"/>
                  </a:cubicBezTo>
                  <a:lnTo>
                    <a:pt x="0" y="49051"/>
                  </a:lnTo>
                  <a:cubicBezTo>
                    <a:pt x="0" y="36042"/>
                    <a:pt x="5168" y="23566"/>
                    <a:pt x="14367" y="14367"/>
                  </a:cubicBezTo>
                  <a:cubicBezTo>
                    <a:pt x="23566" y="5168"/>
                    <a:pt x="36042" y="0"/>
                    <a:pt x="49051" y="0"/>
                  </a:cubicBezTo>
                  <a:close/>
                </a:path>
              </a:pathLst>
            </a:custGeom>
            <a:solidFill>
              <a:srgbClr val="A7D3EC"/>
            </a:solidFill>
            <a:ln w="190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33350"/>
              <a:ext cx="950716" cy="1383948"/>
            </a:xfrm>
            <a:prstGeom prst="rect">
              <a:avLst/>
            </a:prstGeom>
          </p:spPr>
          <p:txBody>
            <a:bodyPr lIns="60689" tIns="60689" rIns="60689" bIns="60689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>
            <p:custDataLst>
              <p:tags r:id="rId10"/>
            </p:custDataLst>
          </p:nvPr>
        </p:nvGrpSpPr>
        <p:grpSpPr>
          <a:xfrm rot="0">
            <a:off x="2674199" y="4568631"/>
            <a:ext cx="3194893" cy="619125"/>
            <a:chOff x="0" y="-2138091"/>
            <a:chExt cx="4259857" cy="825500"/>
          </a:xfrm>
        </p:grpSpPr>
        <p:sp>
          <p:nvSpPr>
            <p:cNvPr id="23" name="Freeform 23"/>
            <p:cNvSpPr/>
            <p:nvPr>
              <p:custDataLst>
                <p:tags r:id="rId11"/>
              </p:custDataLst>
            </p:nvPr>
          </p:nvSpPr>
          <p:spPr>
            <a:xfrm>
              <a:off x="0" y="-2133600"/>
              <a:ext cx="4259857" cy="816333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>
              <p:custDataLst>
                <p:tags r:id="rId12"/>
              </p:custDataLst>
            </p:nvPr>
          </p:nvSpPr>
          <p:spPr>
            <a:xfrm>
              <a:off x="432495" y="-21380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问题一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26" name="Freeform 26"/>
            <p:cNvSpPr/>
            <p:nvPr>
              <p:custDataLst>
                <p:tags r:id="rId13"/>
              </p:custDataLst>
            </p:nvPr>
          </p:nvSpPr>
          <p:spPr>
            <a:xfrm>
              <a:off x="3577244" y="-1834877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81284" r="-177496"/>
              </a:stretch>
            </a:blipFill>
          </p:spPr>
        </p:sp>
        <p:sp>
          <p:nvSpPr>
            <p:cNvPr id="27" name="Freeform 27"/>
            <p:cNvSpPr/>
            <p:nvPr>
              <p:custDataLst>
                <p:tags r:id="rId15"/>
              </p:custDataLst>
            </p:nvPr>
          </p:nvSpPr>
          <p:spPr>
            <a:xfrm>
              <a:off x="432495" y="-1834877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81284" r="-177496"/>
              </a:stretch>
            </a:blipFill>
          </p:spPr>
        </p:sp>
      </p:grpSp>
      <p:sp>
        <p:nvSpPr>
          <p:cNvPr id="28" name="TextBox 28"/>
          <p:cNvSpPr txBox="1"/>
          <p:nvPr>
            <p:custDataLst>
              <p:tags r:id="rId16"/>
            </p:custDataLst>
          </p:nvPr>
        </p:nvSpPr>
        <p:spPr>
          <a:xfrm>
            <a:off x="2495797" y="5933169"/>
            <a:ext cx="355169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28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如何设计通信规则，确保紧急指令优先传输且无冲突？</a:t>
            </a:r>
            <a:endParaRPr lang="zh-CN" altLang="en-US" sz="28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32" name="Group 32"/>
          <p:cNvGrpSpPr/>
          <p:nvPr>
            <p:custDataLst>
              <p:tags r:id="rId17"/>
            </p:custDataLst>
          </p:nvPr>
        </p:nvGrpSpPr>
        <p:grpSpPr>
          <a:xfrm rot="0">
            <a:off x="6875145" y="4100195"/>
            <a:ext cx="4577080" cy="4046220"/>
            <a:chOff x="0" y="0"/>
            <a:chExt cx="950716" cy="1265611"/>
          </a:xfrm>
        </p:grpSpPr>
        <p:sp>
          <p:nvSpPr>
            <p:cNvPr id="33" name="Freeform 33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950716" cy="1265611"/>
            </a:xfrm>
            <a:custGeom>
              <a:avLst/>
              <a:gdLst/>
              <a:ahLst/>
              <a:cxnLst/>
              <a:rect l="l" t="t" r="r" b="b"/>
              <a:pathLst>
                <a:path w="950716" h="1265611">
                  <a:moveTo>
                    <a:pt x="49051" y="0"/>
                  </a:moveTo>
                  <a:lnTo>
                    <a:pt x="901665" y="0"/>
                  </a:lnTo>
                  <a:cubicBezTo>
                    <a:pt x="914674" y="0"/>
                    <a:pt x="927150" y="5168"/>
                    <a:pt x="936349" y="14367"/>
                  </a:cubicBezTo>
                  <a:cubicBezTo>
                    <a:pt x="945548" y="23566"/>
                    <a:pt x="950716" y="36042"/>
                    <a:pt x="950716" y="49051"/>
                  </a:cubicBezTo>
                  <a:lnTo>
                    <a:pt x="950716" y="1216559"/>
                  </a:lnTo>
                  <a:cubicBezTo>
                    <a:pt x="950716" y="1229569"/>
                    <a:pt x="945548" y="1242045"/>
                    <a:pt x="936349" y="1251244"/>
                  </a:cubicBezTo>
                  <a:cubicBezTo>
                    <a:pt x="927150" y="1260443"/>
                    <a:pt x="914674" y="1265611"/>
                    <a:pt x="901665" y="1265611"/>
                  </a:cubicBezTo>
                  <a:lnTo>
                    <a:pt x="49051" y="1265611"/>
                  </a:lnTo>
                  <a:cubicBezTo>
                    <a:pt x="21961" y="1265611"/>
                    <a:pt x="0" y="1243650"/>
                    <a:pt x="0" y="1216559"/>
                  </a:cubicBezTo>
                  <a:lnTo>
                    <a:pt x="0" y="49051"/>
                  </a:lnTo>
                  <a:cubicBezTo>
                    <a:pt x="0" y="36042"/>
                    <a:pt x="5168" y="23566"/>
                    <a:pt x="14367" y="14367"/>
                  </a:cubicBezTo>
                  <a:cubicBezTo>
                    <a:pt x="23566" y="5168"/>
                    <a:pt x="36042" y="0"/>
                    <a:pt x="49051" y="0"/>
                  </a:cubicBezTo>
                  <a:close/>
                </a:path>
              </a:pathLst>
            </a:custGeom>
            <a:solidFill>
              <a:srgbClr val="A7D3EC"/>
            </a:solidFill>
            <a:ln w="190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33350"/>
              <a:ext cx="950716" cy="1398961"/>
            </a:xfrm>
            <a:prstGeom prst="rect">
              <a:avLst/>
            </a:prstGeom>
          </p:spPr>
          <p:txBody>
            <a:bodyPr lIns="60689" tIns="60689" rIns="60689" bIns="60689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sp>
        <p:nvSpPr>
          <p:cNvPr id="42" name="TextBox 42"/>
          <p:cNvSpPr txBox="1"/>
          <p:nvPr>
            <p:custDataLst>
              <p:tags r:id="rId19"/>
            </p:custDataLst>
          </p:nvPr>
        </p:nvSpPr>
        <p:spPr>
          <a:xfrm>
            <a:off x="7387627" y="6013291"/>
            <a:ext cx="3551696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28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应采用何种网络结构，既支持实时交互又避免单点故障？</a:t>
            </a:r>
            <a:endParaRPr lang="zh-CN" altLang="en-US" sz="28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46" name="Group 46"/>
          <p:cNvGrpSpPr/>
          <p:nvPr>
            <p:custDataLst>
              <p:tags r:id="rId20"/>
            </p:custDataLst>
          </p:nvPr>
        </p:nvGrpSpPr>
        <p:grpSpPr>
          <a:xfrm rot="0">
            <a:off x="11766550" y="4096385"/>
            <a:ext cx="4577080" cy="4096385"/>
            <a:chOff x="0" y="0"/>
            <a:chExt cx="950716" cy="1250598"/>
          </a:xfrm>
        </p:grpSpPr>
        <p:sp>
          <p:nvSpPr>
            <p:cNvPr id="47" name="Freeform 47"/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950716" cy="1250598"/>
            </a:xfrm>
            <a:custGeom>
              <a:avLst/>
              <a:gdLst/>
              <a:ahLst/>
              <a:cxnLst/>
              <a:rect l="l" t="t" r="r" b="b"/>
              <a:pathLst>
                <a:path w="950716" h="1250598">
                  <a:moveTo>
                    <a:pt x="49051" y="0"/>
                  </a:moveTo>
                  <a:lnTo>
                    <a:pt x="901665" y="0"/>
                  </a:lnTo>
                  <a:cubicBezTo>
                    <a:pt x="914674" y="0"/>
                    <a:pt x="927150" y="5168"/>
                    <a:pt x="936349" y="14367"/>
                  </a:cubicBezTo>
                  <a:cubicBezTo>
                    <a:pt x="945548" y="23566"/>
                    <a:pt x="950716" y="36042"/>
                    <a:pt x="950716" y="49051"/>
                  </a:cubicBezTo>
                  <a:lnTo>
                    <a:pt x="950716" y="1201547"/>
                  </a:lnTo>
                  <a:cubicBezTo>
                    <a:pt x="950716" y="1228637"/>
                    <a:pt x="928755" y="1250598"/>
                    <a:pt x="901665" y="1250598"/>
                  </a:cubicBezTo>
                  <a:lnTo>
                    <a:pt x="49051" y="1250598"/>
                  </a:lnTo>
                  <a:cubicBezTo>
                    <a:pt x="36042" y="1250598"/>
                    <a:pt x="23566" y="1245430"/>
                    <a:pt x="14367" y="1236231"/>
                  </a:cubicBezTo>
                  <a:cubicBezTo>
                    <a:pt x="5168" y="1227032"/>
                    <a:pt x="0" y="1214556"/>
                    <a:pt x="0" y="1201547"/>
                  </a:cubicBezTo>
                  <a:lnTo>
                    <a:pt x="0" y="49051"/>
                  </a:lnTo>
                  <a:cubicBezTo>
                    <a:pt x="0" y="36042"/>
                    <a:pt x="5168" y="23566"/>
                    <a:pt x="14367" y="14367"/>
                  </a:cubicBezTo>
                  <a:cubicBezTo>
                    <a:pt x="23566" y="5168"/>
                    <a:pt x="36042" y="0"/>
                    <a:pt x="49051" y="0"/>
                  </a:cubicBezTo>
                  <a:close/>
                </a:path>
              </a:pathLst>
            </a:custGeom>
            <a:solidFill>
              <a:srgbClr val="A7D3EC"/>
            </a:solidFill>
            <a:ln w="190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33350"/>
              <a:ext cx="950716" cy="1383948"/>
            </a:xfrm>
            <a:prstGeom prst="rect">
              <a:avLst/>
            </a:prstGeom>
          </p:spPr>
          <p:txBody>
            <a:bodyPr lIns="60689" tIns="60689" rIns="60689" bIns="60689" rtlCol="0" anchor="ctr"/>
            <a:lstStyle/>
            <a:p>
              <a:pPr marL="0" lvl="0" indent="0" algn="ctr">
                <a:lnSpc>
                  <a:spcPts val="41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9" name="Group 49"/>
          <p:cNvGrpSpPr/>
          <p:nvPr>
            <p:custDataLst>
              <p:tags r:id="rId22"/>
            </p:custDataLst>
          </p:nvPr>
        </p:nvGrpSpPr>
        <p:grpSpPr>
          <a:xfrm rot="0">
            <a:off x="12457526" y="4572734"/>
            <a:ext cx="3194893" cy="619125"/>
            <a:chOff x="0" y="-4491"/>
            <a:chExt cx="4259857" cy="825500"/>
          </a:xfrm>
        </p:grpSpPr>
        <p:grpSp>
          <p:nvGrpSpPr>
            <p:cNvPr id="50" name="Group 50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51" name="Freeform 51"/>
              <p:cNvSpPr/>
              <p:nvPr>
                <p:custDataLst>
                  <p:tags r:id="rId23"/>
                </p:custDataLst>
              </p:nvPr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53" name="TextBox 53"/>
            <p:cNvSpPr txBox="1"/>
            <p:nvPr>
              <p:custDataLst>
                <p:tags r:id="rId24"/>
              </p:custDataLst>
            </p:nvPr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问题三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54" name="Freeform 54"/>
            <p:cNvSpPr/>
            <p:nvPr>
              <p:custDataLst>
                <p:tags r:id="rId25"/>
              </p:custDataLst>
            </p:nvPr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81284" r="-177496"/>
              </a:stretch>
            </a:blipFill>
          </p:spPr>
        </p:sp>
        <p:sp>
          <p:nvSpPr>
            <p:cNvPr id="55" name="Freeform 55"/>
            <p:cNvSpPr/>
            <p:nvPr>
              <p:custDataLst>
                <p:tags r:id="rId26"/>
              </p:custDataLst>
            </p:nvPr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81284" r="-177496"/>
              </a:stretch>
            </a:blipFill>
          </p:spPr>
        </p:sp>
      </p:grpSp>
      <p:sp>
        <p:nvSpPr>
          <p:cNvPr id="56" name="TextBox 56"/>
          <p:cNvSpPr txBox="1"/>
          <p:nvPr>
            <p:custDataLst>
              <p:tags r:id="rId27"/>
            </p:custDataLst>
          </p:nvPr>
        </p:nvSpPr>
        <p:spPr>
          <a:xfrm>
            <a:off x="12279124" y="6085569"/>
            <a:ext cx="3551696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zh-CN" altLang="en-US" sz="2800" u="none" strike="noStrike">
                <a:solidFill>
                  <a:srgbClr val="1B4C84"/>
                </a:solidFill>
                <a:ea typeface="字由点字典黑 45J" panose="00020600040101010101" charset="-122"/>
              </a:rPr>
              <a:t>如何保障指令传输的隐私与安全？</a:t>
            </a:r>
            <a:endParaRPr lang="zh-CN" altLang="en-US" sz="2800" u="none" strike="noStrike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60" name="Group 21"/>
          <p:cNvGrpSpPr/>
          <p:nvPr>
            <p:custDataLst>
              <p:tags r:id="rId28"/>
            </p:custDataLst>
          </p:nvPr>
        </p:nvGrpSpPr>
        <p:grpSpPr>
          <a:xfrm rot="0">
            <a:off x="7601799" y="4543231"/>
            <a:ext cx="3194893" cy="619125"/>
            <a:chOff x="0" y="-2138091"/>
            <a:chExt cx="4259857" cy="825500"/>
          </a:xfrm>
        </p:grpSpPr>
        <p:sp>
          <p:nvSpPr>
            <p:cNvPr id="61" name="Freeform 23"/>
            <p:cNvSpPr/>
            <p:nvPr>
              <p:custDataLst>
                <p:tags r:id="rId29"/>
              </p:custDataLst>
            </p:nvPr>
          </p:nvSpPr>
          <p:spPr>
            <a:xfrm>
              <a:off x="0" y="-2133600"/>
              <a:ext cx="4259857" cy="816333"/>
            </a:xfrm>
            <a:custGeom>
              <a:avLst/>
              <a:gdLst/>
              <a:ahLst/>
              <a:cxnLst/>
              <a:rect l="l" t="t" r="r" b="b"/>
              <a:pathLst>
                <a:path w="792782" h="151924">
                  <a:moveTo>
                    <a:pt x="75962" y="0"/>
                  </a:moveTo>
                  <a:lnTo>
                    <a:pt x="716820" y="0"/>
                  </a:lnTo>
                  <a:cubicBezTo>
                    <a:pt x="736966" y="0"/>
                    <a:pt x="756288" y="8003"/>
                    <a:pt x="770533" y="22249"/>
                  </a:cubicBezTo>
                  <a:cubicBezTo>
                    <a:pt x="784779" y="36494"/>
                    <a:pt x="792782" y="55816"/>
                    <a:pt x="792782" y="75962"/>
                  </a:cubicBezTo>
                  <a:lnTo>
                    <a:pt x="792782" y="75962"/>
                  </a:lnTo>
                  <a:cubicBezTo>
                    <a:pt x="792782" y="96108"/>
                    <a:pt x="784779" y="115429"/>
                    <a:pt x="770533" y="129675"/>
                  </a:cubicBezTo>
                  <a:cubicBezTo>
                    <a:pt x="756288" y="143921"/>
                    <a:pt x="736966" y="151924"/>
                    <a:pt x="716820" y="151924"/>
                  </a:cubicBezTo>
                  <a:lnTo>
                    <a:pt x="75962" y="151924"/>
                  </a:lnTo>
                  <a:cubicBezTo>
                    <a:pt x="55816" y="151924"/>
                    <a:pt x="36494" y="143921"/>
                    <a:pt x="22249" y="129675"/>
                  </a:cubicBezTo>
                  <a:cubicBezTo>
                    <a:pt x="8003" y="115429"/>
                    <a:pt x="0" y="96108"/>
                    <a:pt x="0" y="75962"/>
                  </a:cubicBezTo>
                  <a:lnTo>
                    <a:pt x="0" y="75962"/>
                  </a:lnTo>
                  <a:cubicBezTo>
                    <a:pt x="0" y="55816"/>
                    <a:pt x="8003" y="36494"/>
                    <a:pt x="22249" y="22249"/>
                  </a:cubicBezTo>
                  <a:cubicBezTo>
                    <a:pt x="36494" y="8003"/>
                    <a:pt x="55816" y="0"/>
                    <a:pt x="75962" y="0"/>
                  </a:cubicBezTo>
                  <a:close/>
                </a:path>
              </a:pathLst>
            </a:custGeom>
            <a:solidFill>
              <a:srgbClr val="A7D3EC"/>
            </a:solidFill>
            <a:ln w="3810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62" name="TextBox 25"/>
            <p:cNvSpPr txBox="1"/>
            <p:nvPr>
              <p:custDataLst>
                <p:tags r:id="rId30"/>
              </p:custDataLst>
            </p:nvPr>
          </p:nvSpPr>
          <p:spPr>
            <a:xfrm>
              <a:off x="432495" y="-21380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问题二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63" name="Freeform 26"/>
            <p:cNvSpPr/>
            <p:nvPr>
              <p:custDataLst>
                <p:tags r:id="rId31"/>
              </p:custDataLst>
            </p:nvPr>
          </p:nvSpPr>
          <p:spPr>
            <a:xfrm>
              <a:off x="3577244" y="-1834877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81284" r="-177496"/>
              </a:stretch>
            </a:blipFill>
          </p:spPr>
        </p:sp>
        <p:sp>
          <p:nvSpPr>
            <p:cNvPr id="64" name="Freeform 27"/>
            <p:cNvSpPr/>
            <p:nvPr>
              <p:custDataLst>
                <p:tags r:id="rId32"/>
              </p:custDataLst>
            </p:nvPr>
          </p:nvSpPr>
          <p:spPr>
            <a:xfrm>
              <a:off x="432495" y="-1834877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381284" r="-177496"/>
              </a:stretch>
            </a:blipFill>
          </p:spPr>
        </p:sp>
      </p:grpSp>
      <p:sp>
        <p:nvSpPr>
          <p:cNvPr id="65" name="文本框 64"/>
          <p:cNvSpPr txBox="1"/>
          <p:nvPr/>
        </p:nvSpPr>
        <p:spPr>
          <a:xfrm>
            <a:off x="1767205" y="2642235"/>
            <a:ext cx="10485755" cy="710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4830"/>
              </a:lnSpc>
              <a:buClrTx/>
              <a:buSzTx/>
              <a:buFontTx/>
            </a:pPr>
            <a:r>
              <a:rPr lang="zh-CN" altLang="en-US" sz="3990" b="1" spc="119">
                <a:solidFill>
                  <a:srgbClr val="1B4C84"/>
                </a:solidFill>
                <a:ea typeface="字由点字奇妙体" panose="00020600040101010101" charset="-122"/>
              </a:rPr>
              <a:t>请阅读课本上的思考活动，考虑以下问题：</a:t>
            </a:r>
            <a:endParaRPr lang="zh-CN" altLang="en-US" sz="3990" b="1" spc="119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ea typeface="字由点字奇妙体" panose="00020600040101010101" charset="-122"/>
              </a:rPr>
              <a:t>通信协议</a:t>
            </a:r>
            <a:endParaRPr lang="zh-CN" altLang="en-US" sz="10010" spc="115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02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637937" y="1042470"/>
            <a:ext cx="3012127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通信协议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4711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74455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25648" y="4666464"/>
            <a:ext cx="7036072" cy="344767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34752" y="4666464"/>
            <a:ext cx="7036072" cy="3447675"/>
          </a:xfrm>
          <a:custGeom>
            <a:avLst/>
            <a:gdLst/>
            <a:ahLst/>
            <a:cxnLst/>
            <a:rect l="l" t="t" r="r" b="b"/>
            <a:pathLst>
              <a:path w="7036072" h="3447675">
                <a:moveTo>
                  <a:pt x="0" y="0"/>
                </a:moveTo>
                <a:lnTo>
                  <a:pt x="7036072" y="0"/>
                </a:lnTo>
                <a:lnTo>
                  <a:pt x="7036072" y="3447675"/>
                </a:lnTo>
                <a:lnTo>
                  <a:pt x="0" y="34476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118646">
            <a:off x="8750532" y="2929491"/>
            <a:ext cx="795407" cy="792424"/>
          </a:xfrm>
          <a:custGeom>
            <a:avLst/>
            <a:gdLst/>
            <a:ahLst/>
            <a:cxnLst/>
            <a:rect l="l" t="t" r="r" b="b"/>
            <a:pathLst>
              <a:path w="795407" h="792424">
                <a:moveTo>
                  <a:pt x="0" y="0"/>
                </a:moveTo>
                <a:lnTo>
                  <a:pt x="795407" y="0"/>
                </a:lnTo>
                <a:lnTo>
                  <a:pt x="795407" y="792424"/>
                </a:lnTo>
                <a:lnTo>
                  <a:pt x="0" y="7924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2909570" y="5791200"/>
            <a:ext cx="4811395" cy="1238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b="1">
                <a:solidFill>
                  <a:srgbClr val="FF0000"/>
                </a:solidFill>
                <a:ea typeface="字由点字典黑 45J" panose="00020600040101010101" charset="-122"/>
              </a:rPr>
              <a:t>通信协议</a:t>
            </a:r>
            <a:r>
              <a:rPr lang="zh-CN" altLang="en-US" sz="2300">
                <a:solidFill>
                  <a:srgbClr val="1B4C84"/>
                </a:solidFill>
                <a:ea typeface="字由点字典黑 45J" panose="00020600040101010101" charset="-122"/>
              </a:rPr>
              <a:t>指通信协议是指双方实体完成通信或服务所必须遵循的规则和约定。</a:t>
            </a:r>
            <a:endParaRPr lang="zh-CN" altLang="en-US" sz="23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34912" y="5181808"/>
            <a:ext cx="5596382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b="1">
                <a:solidFill>
                  <a:srgbClr val="FF0000"/>
                </a:solidFill>
                <a:ea typeface="字由点字典黑 45J" panose="00020600040101010101" charset="-122"/>
              </a:rPr>
              <a:t>语法：</a:t>
            </a:r>
            <a:r>
              <a:rPr lang="zh-CN" altLang="en-US" sz="2300">
                <a:solidFill>
                  <a:srgbClr val="1B4C84"/>
                </a:solidFill>
                <a:ea typeface="字由点字典黑 45J" panose="00020600040101010101" charset="-122"/>
              </a:rPr>
              <a:t>即如何通信，包括数据的格式、编码和信号等级（电平的高低）等。</a:t>
            </a:r>
            <a:endParaRPr lang="zh-CN" altLang="en-US" sz="23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b="1">
                <a:solidFill>
                  <a:srgbClr val="FF0000"/>
                </a:solidFill>
                <a:ea typeface="字由点字典黑 45J" panose="00020600040101010101" charset="-122"/>
              </a:rPr>
              <a:t>语义：</a:t>
            </a:r>
            <a:r>
              <a:rPr lang="zh-CN" altLang="en-US" sz="2300">
                <a:solidFill>
                  <a:srgbClr val="1B4C84"/>
                </a:solidFill>
                <a:ea typeface="字由点字典黑 45J" panose="00020600040101010101" charset="-122"/>
              </a:rPr>
              <a:t>即通信内容，包括数据内容、含义以及控制信息等。</a:t>
            </a:r>
            <a:endParaRPr lang="zh-CN" altLang="en-US" sz="2300">
              <a:solidFill>
                <a:srgbClr val="1B4C84"/>
              </a:solidFill>
              <a:ea typeface="字由点字典黑 45J" panose="00020600040101010101" charset="-122"/>
            </a:endParaRPr>
          </a:p>
          <a:p>
            <a:pPr lvl="0" indent="457200" algn="l" fontAlgn="auto">
              <a:lnSpc>
                <a:spcPts val="3220"/>
              </a:lnSpc>
              <a:spcBef>
                <a:spcPct val="0"/>
              </a:spcBef>
            </a:pPr>
            <a:r>
              <a:rPr lang="zh-CN" altLang="en-US" sz="2300" b="1">
                <a:solidFill>
                  <a:srgbClr val="FF0000"/>
                </a:solidFill>
                <a:ea typeface="字由点字典黑 45J" panose="00020600040101010101" charset="-122"/>
              </a:rPr>
              <a:t>定时规则（时序）：</a:t>
            </a:r>
            <a:r>
              <a:rPr lang="zh-CN" altLang="en-US" sz="2300">
                <a:solidFill>
                  <a:srgbClr val="1B4C84"/>
                </a:solidFill>
                <a:ea typeface="字由点字典黑 45J" panose="00020600040101010101" charset="-122"/>
              </a:rPr>
              <a:t>即何时通信，明确通信的顺序、速率匹配和排序。</a:t>
            </a:r>
            <a:endParaRPr lang="zh-CN" altLang="en-US" sz="2300">
              <a:solidFill>
                <a:srgbClr val="1B4C84"/>
              </a:solidFill>
              <a:ea typeface="字由点字典黑 45J" panose="00020600040101010101" charset="-122"/>
            </a:endParaRPr>
          </a:p>
        </p:txBody>
      </p:sp>
      <p:grpSp>
        <p:nvGrpSpPr>
          <p:cNvPr id="28" name="Group 28"/>
          <p:cNvGrpSpPr/>
          <p:nvPr/>
        </p:nvGrpSpPr>
        <p:grpSpPr>
          <a:xfrm rot="0">
            <a:off x="3746238" y="2986945"/>
            <a:ext cx="3194893" cy="619125"/>
            <a:chOff x="0" y="-4491"/>
            <a:chExt cx="4259857" cy="825500"/>
          </a:xfrm>
        </p:grpSpPr>
        <p:grpSp>
          <p:nvGrpSpPr>
            <p:cNvPr id="29" name="Group 29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定义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 rot="0">
            <a:off x="11355341" y="2986945"/>
            <a:ext cx="3194893" cy="619125"/>
            <a:chOff x="0" y="-4491"/>
            <a:chExt cx="4259857" cy="825500"/>
          </a:xfrm>
        </p:grpSpPr>
        <p:grpSp>
          <p:nvGrpSpPr>
            <p:cNvPr id="36" name="Group 36"/>
            <p:cNvGrpSpPr/>
            <p:nvPr/>
          </p:nvGrpSpPr>
          <p:grpSpPr>
            <a:xfrm rot="0">
              <a:off x="0" y="0"/>
              <a:ext cx="4259857" cy="816333"/>
              <a:chOff x="0" y="0"/>
              <a:chExt cx="792782" cy="15192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792782" cy="151924"/>
              </a:xfrm>
              <a:custGeom>
                <a:avLst/>
                <a:gdLst/>
                <a:ahLst/>
                <a:cxnLst/>
                <a:rect l="l" t="t" r="r" b="b"/>
                <a:pathLst>
                  <a:path w="792782" h="151924">
                    <a:moveTo>
                      <a:pt x="75962" y="0"/>
                    </a:moveTo>
                    <a:lnTo>
                      <a:pt x="716820" y="0"/>
                    </a:lnTo>
                    <a:cubicBezTo>
                      <a:pt x="736966" y="0"/>
                      <a:pt x="756288" y="8003"/>
                      <a:pt x="770533" y="22249"/>
                    </a:cubicBezTo>
                    <a:cubicBezTo>
                      <a:pt x="784779" y="36494"/>
                      <a:pt x="792782" y="55816"/>
                      <a:pt x="792782" y="75962"/>
                    </a:cubicBezTo>
                    <a:lnTo>
                      <a:pt x="792782" y="75962"/>
                    </a:lnTo>
                    <a:cubicBezTo>
                      <a:pt x="792782" y="96108"/>
                      <a:pt x="784779" y="115429"/>
                      <a:pt x="770533" y="129675"/>
                    </a:cubicBezTo>
                    <a:cubicBezTo>
                      <a:pt x="756288" y="143921"/>
                      <a:pt x="736966" y="151924"/>
                      <a:pt x="716820" y="151924"/>
                    </a:cubicBezTo>
                    <a:lnTo>
                      <a:pt x="75962" y="151924"/>
                    </a:lnTo>
                    <a:cubicBezTo>
                      <a:pt x="55816" y="151924"/>
                      <a:pt x="36494" y="143921"/>
                      <a:pt x="22249" y="129675"/>
                    </a:cubicBezTo>
                    <a:cubicBezTo>
                      <a:pt x="8003" y="115429"/>
                      <a:pt x="0" y="96108"/>
                      <a:pt x="0" y="75962"/>
                    </a:cubicBezTo>
                    <a:lnTo>
                      <a:pt x="0" y="75962"/>
                    </a:lnTo>
                    <a:cubicBezTo>
                      <a:pt x="0" y="55816"/>
                      <a:pt x="8003" y="36494"/>
                      <a:pt x="22249" y="22249"/>
                    </a:cubicBezTo>
                    <a:cubicBezTo>
                      <a:pt x="36494" y="8003"/>
                      <a:pt x="55816" y="0"/>
                      <a:pt x="75962" y="0"/>
                    </a:cubicBezTo>
                    <a:close/>
                  </a:path>
                </a:pathLst>
              </a:custGeom>
              <a:solidFill>
                <a:srgbClr val="A7D3EC"/>
              </a:solidFill>
              <a:ln w="38100" cap="rnd">
                <a:solidFill>
                  <a:srgbClr val="1B4C84"/>
                </a:solidFill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33350"/>
                <a:ext cx="792782" cy="2852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15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432495" y="-4491"/>
              <a:ext cx="3394867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0"/>
                </a:lnSpc>
              </a:pPr>
              <a:r>
                <a:rPr lang="zh-CN" altLang="en-US" sz="3990" spc="119">
                  <a:solidFill>
                    <a:srgbClr val="1B4C84"/>
                  </a:solidFill>
                  <a:ea typeface="字由点字奇妙体" panose="00020600040101010101" charset="-122"/>
                </a:rPr>
                <a:t>组成要素</a:t>
              </a:r>
              <a:endParaRPr lang="zh-CN" altLang="en-US" sz="3990" spc="119">
                <a:solidFill>
                  <a:srgbClr val="1B4C84"/>
                </a:solidFill>
                <a:ea typeface="字由点字奇妙体" panose="00020600040101010101" charset="-122"/>
              </a:endParaRPr>
            </a:p>
          </p:txBody>
        </p:sp>
        <p:sp>
          <p:nvSpPr>
            <p:cNvPr id="40" name="Freeform 40"/>
            <p:cNvSpPr/>
            <p:nvPr/>
          </p:nvSpPr>
          <p:spPr>
            <a:xfrm>
              <a:off x="3577244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432495" y="298723"/>
              <a:ext cx="300597" cy="218886"/>
            </a:xfrm>
            <a:custGeom>
              <a:avLst/>
              <a:gdLst/>
              <a:ahLst/>
              <a:cxnLst/>
              <a:rect l="l" t="t" r="r" b="b"/>
              <a:pathLst>
                <a:path w="300597" h="218886">
                  <a:moveTo>
                    <a:pt x="0" y="0"/>
                  </a:moveTo>
                  <a:lnTo>
                    <a:pt x="300597" y="0"/>
                  </a:lnTo>
                  <a:lnTo>
                    <a:pt x="300597" y="218887"/>
                  </a:lnTo>
                  <a:lnTo>
                    <a:pt x="0" y="218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81284" r="-17749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378835" y="504646"/>
            <a:ext cx="17423374" cy="9332575"/>
            <a:chOff x="0" y="0"/>
            <a:chExt cx="4588872" cy="245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88872" cy="2457962"/>
            </a:xfrm>
            <a:custGeom>
              <a:avLst/>
              <a:gdLst/>
              <a:ahLst/>
              <a:cxnLst/>
              <a:rect l="l" t="t" r="r" b="b"/>
              <a:pathLst>
                <a:path w="4588872" h="2457962">
                  <a:moveTo>
                    <a:pt x="16885" y="0"/>
                  </a:moveTo>
                  <a:lnTo>
                    <a:pt x="4571987" y="0"/>
                  </a:lnTo>
                  <a:cubicBezTo>
                    <a:pt x="4576466" y="0"/>
                    <a:pt x="4580760" y="1779"/>
                    <a:pt x="4583927" y="4945"/>
                  </a:cubicBezTo>
                  <a:cubicBezTo>
                    <a:pt x="4587093" y="8112"/>
                    <a:pt x="4588872" y="12407"/>
                    <a:pt x="4588872" y="16885"/>
                  </a:cubicBezTo>
                  <a:lnTo>
                    <a:pt x="4588872" y="2441077"/>
                  </a:lnTo>
                  <a:cubicBezTo>
                    <a:pt x="4588872" y="2445555"/>
                    <a:pt x="4587093" y="2449850"/>
                    <a:pt x="4583927" y="2453017"/>
                  </a:cubicBezTo>
                  <a:cubicBezTo>
                    <a:pt x="4580760" y="2456183"/>
                    <a:pt x="4576466" y="2457962"/>
                    <a:pt x="4571987" y="2457962"/>
                  </a:cubicBezTo>
                  <a:lnTo>
                    <a:pt x="16885" y="2457962"/>
                  </a:lnTo>
                  <a:cubicBezTo>
                    <a:pt x="12407" y="2457962"/>
                    <a:pt x="8112" y="2456183"/>
                    <a:pt x="4945" y="2453017"/>
                  </a:cubicBezTo>
                  <a:cubicBezTo>
                    <a:pt x="1779" y="2449850"/>
                    <a:pt x="0" y="2445555"/>
                    <a:pt x="0" y="2441077"/>
                  </a:cubicBezTo>
                  <a:lnTo>
                    <a:pt x="0" y="16885"/>
                  </a:lnTo>
                  <a:cubicBezTo>
                    <a:pt x="0" y="12407"/>
                    <a:pt x="1779" y="8112"/>
                    <a:pt x="4945" y="4945"/>
                  </a:cubicBezTo>
                  <a:cubicBezTo>
                    <a:pt x="8112" y="1779"/>
                    <a:pt x="12407" y="0"/>
                    <a:pt x="1688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588872" cy="2591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30225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6802882" y="322831"/>
            <a:ext cx="1158167" cy="1192450"/>
          </a:xfrm>
          <a:custGeom>
            <a:avLst/>
            <a:gdLst/>
            <a:ahLst/>
            <a:cxnLst/>
            <a:rect l="l" t="t" r="r" b="b"/>
            <a:pathLst>
              <a:path w="1158167" h="1192450">
                <a:moveTo>
                  <a:pt x="1158167" y="0"/>
                </a:moveTo>
                <a:lnTo>
                  <a:pt x="0" y="0"/>
                </a:lnTo>
                <a:lnTo>
                  <a:pt x="0" y="1192451"/>
                </a:lnTo>
                <a:lnTo>
                  <a:pt x="1158167" y="1192451"/>
                </a:lnTo>
                <a:lnTo>
                  <a:pt x="11581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291070" y="1042670"/>
            <a:ext cx="3808730" cy="893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  <a:spcBef>
                <a:spcPct val="0"/>
              </a:spcBef>
            </a:pPr>
            <a:r>
              <a:rPr lang="zh-CN" altLang="en-US" sz="4975">
                <a:solidFill>
                  <a:srgbClr val="F85768"/>
                </a:solidFill>
                <a:ea typeface="字由点字奇妙体" panose="00020600040101010101" charset="-122"/>
              </a:rPr>
              <a:t>常见通信协议</a:t>
            </a:r>
            <a:endParaRPr lang="zh-CN" altLang="en-US" sz="4975">
              <a:solidFill>
                <a:srgbClr val="F85768"/>
              </a:solidFill>
              <a:ea typeface="字由点字奇妙体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156944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0" y="0"/>
                </a:moveTo>
                <a:lnTo>
                  <a:pt x="434038" y="0"/>
                </a:lnTo>
                <a:lnTo>
                  <a:pt x="434038" y="389006"/>
                </a:lnTo>
                <a:lnTo>
                  <a:pt x="0" y="389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6759766" y="1320779"/>
            <a:ext cx="434038" cy="389006"/>
          </a:xfrm>
          <a:custGeom>
            <a:avLst/>
            <a:gdLst/>
            <a:ahLst/>
            <a:cxnLst/>
            <a:rect l="l" t="t" r="r" b="b"/>
            <a:pathLst>
              <a:path w="434038" h="389006">
                <a:moveTo>
                  <a:pt x="434037" y="0"/>
                </a:moveTo>
                <a:lnTo>
                  <a:pt x="0" y="0"/>
                </a:lnTo>
                <a:lnTo>
                  <a:pt x="0" y="389006"/>
                </a:lnTo>
                <a:lnTo>
                  <a:pt x="434037" y="389006"/>
                </a:lnTo>
                <a:lnTo>
                  <a:pt x="43403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7" name="表格 36"/>
          <p:cNvGraphicFramePr/>
          <p:nvPr>
            <p:custDataLst>
              <p:tags r:id="rId7"/>
            </p:custDataLst>
          </p:nvPr>
        </p:nvGraphicFramePr>
        <p:xfrm>
          <a:off x="2670175" y="2314575"/>
          <a:ext cx="13031470" cy="6965315"/>
        </p:xfrm>
        <a:graphic>
          <a:graphicData uri="http://schemas.openxmlformats.org/drawingml/2006/table">
            <a:tbl>
              <a:tblPr/>
              <a:tblGrid>
                <a:gridCol w="1891665"/>
                <a:gridCol w="6795770"/>
                <a:gridCol w="4344035"/>
              </a:tblGrid>
              <a:tr h="496570"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 b="1">
                          <a:latin typeface="楷体" panose="02010609060101010101" charset="-122"/>
                          <a:ea typeface="楷体" panose="02010609060101010101" charset="-122"/>
                        </a:rPr>
                        <a:t>协议名称</a:t>
                      </a:r>
                      <a:endParaRPr lang="zh-CN" sz="2800" b="1">
                        <a:solidFill>
                          <a:srgbClr val="FFFFFF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 b="1">
                          <a:latin typeface="楷体" panose="02010609060101010101" charset="-122"/>
                          <a:ea typeface="楷体" panose="02010609060101010101" charset="-122"/>
                        </a:rPr>
                        <a:t>核心特性</a:t>
                      </a:r>
                      <a:endParaRPr lang="zh-CN" sz="2800" b="1">
                        <a:solidFill>
                          <a:srgbClr val="FFFFFF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 b="1">
                          <a:latin typeface="楷体" panose="02010609060101010101" charset="-122"/>
                          <a:ea typeface="楷体" panose="02010609060101010101" charset="-122"/>
                        </a:rPr>
                        <a:t>适用场景</a:t>
                      </a:r>
                      <a:endParaRPr lang="zh-CN" sz="2800" b="1">
                        <a:solidFill>
                          <a:srgbClr val="FFFFFF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874CB"/>
                    </a:solidFill>
                  </a:tcPr>
                </a:tc>
              </a:tr>
              <a:tr h="171513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TCP/IP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9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提供可靠的数据传输服务，支持数据包顺序传输、丢失检测和损坏重传；具备智能路由寻址功能</a:t>
                      </a:r>
                      <a:endParaRPr 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9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互联网基础通信协议，适用于网页浏览、文件传输、电子邮件等通用网络服务</a:t>
                      </a:r>
                      <a:endParaRPr 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9"/>
                    </a:solidFill>
                  </a:tcPr>
                </a:tc>
              </a:tr>
              <a:tr h="171767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MQTT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轻量级消息队列协议，采用发布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/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订阅模式；最小化数据包头（仅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2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字节），适应高延迟网络</a:t>
                      </a:r>
                      <a:endParaRPr lang="zh-CN" altLang="en-US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物联网设备通信（如智能电表、环境监测）、移动推送服务、车联网系统</a:t>
                      </a:r>
                      <a:endParaRPr 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301115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CoAP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9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基于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REST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架构的专用协议，支持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UDP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传输；内置资源发现机制，适用于内存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≤10KB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的受限设备</a:t>
                      </a:r>
                      <a:endParaRPr lang="zh-CN" altLang="en-US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9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智能家居设备互联（如智能灯泡、温控器）、工业传感器数据采集</a:t>
                      </a:r>
                      <a:endParaRPr 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1F9"/>
                    </a:solidFill>
                  </a:tcPr>
                </a:tc>
              </a:tr>
              <a:tr h="1734820"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Zigbee</a:t>
                      </a:r>
                      <a:endParaRPr lang="en-US" alt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采用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AES-128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加密的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Mesh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网络协议；支持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65000+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节点组网，传输距离扩展至</a:t>
                      </a:r>
                      <a:r>
                        <a:rPr lang="en-US" alt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300</a:t>
                      </a:r>
                      <a:r>
                        <a:rPr lang="zh-CN" altLang="en-US" sz="2800">
                          <a:latin typeface="楷体" panose="02010609060101010101" charset="-122"/>
                          <a:ea typeface="楷体" panose="02010609060101010101" charset="-122"/>
                        </a:rPr>
                        <a:t>米（多跳）</a:t>
                      </a:r>
                      <a:endParaRPr lang="zh-CN" altLang="en-US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2800">
                          <a:latin typeface="楷体" panose="02010609060101010101" charset="-122"/>
                          <a:ea typeface="楷体" panose="02010609060101010101" charset="-122"/>
                        </a:rPr>
                        <a:t>智能家居自动化系统（如安防传感网络）、医疗监护设备联网、精准农业监测</a:t>
                      </a:r>
                      <a:endParaRPr lang="zh-CN" sz="2800">
                        <a:solidFill>
                          <a:srgbClr val="000000"/>
                        </a:solidFill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33491"/>
            <a:ext cx="18481141" cy="5584817"/>
            <a:chOff x="0" y="0"/>
            <a:chExt cx="24641521" cy="7446422"/>
          </a:xfrm>
        </p:grpSpPr>
        <p:sp>
          <p:nvSpPr>
            <p:cNvPr id="3" name="Freeform 3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0" y="5551325"/>
            <a:ext cx="18481141" cy="5584817"/>
            <a:chOff x="0" y="0"/>
            <a:chExt cx="24641521" cy="7446422"/>
          </a:xfrm>
        </p:grpSpPr>
        <p:sp>
          <p:nvSpPr>
            <p:cNvPr id="7" name="Freeform 7"/>
            <p:cNvSpPr/>
            <p:nvPr/>
          </p:nvSpPr>
          <p:spPr>
            <a:xfrm rot="-5400000">
              <a:off x="8679537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16780545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2" y="0"/>
                  </a:lnTo>
                  <a:lnTo>
                    <a:pt x="7446422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414553" y="-414553"/>
              <a:ext cx="7446422" cy="8275529"/>
            </a:xfrm>
            <a:custGeom>
              <a:avLst/>
              <a:gdLst/>
              <a:ahLst/>
              <a:cxnLst/>
              <a:rect l="l" t="t" r="r" b="b"/>
              <a:pathLst>
                <a:path w="7446422" h="8275529">
                  <a:moveTo>
                    <a:pt x="0" y="0"/>
                  </a:moveTo>
                  <a:lnTo>
                    <a:pt x="7446423" y="0"/>
                  </a:lnTo>
                  <a:lnTo>
                    <a:pt x="7446423" y="8275529"/>
                  </a:lnTo>
                  <a:lnTo>
                    <a:pt x="0" y="8275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1141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55" y="931767"/>
            <a:ext cx="16710490" cy="8423466"/>
            <a:chOff x="0" y="0"/>
            <a:chExt cx="4401117" cy="22185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01117" cy="2218526"/>
            </a:xfrm>
            <a:custGeom>
              <a:avLst/>
              <a:gdLst/>
              <a:ahLst/>
              <a:cxnLst/>
              <a:rect l="l" t="t" r="r" b="b"/>
              <a:pathLst>
                <a:path w="4401117" h="2218526">
                  <a:moveTo>
                    <a:pt x="17605" y="0"/>
                  </a:moveTo>
                  <a:lnTo>
                    <a:pt x="4383512" y="0"/>
                  </a:lnTo>
                  <a:cubicBezTo>
                    <a:pt x="4388181" y="0"/>
                    <a:pt x="4392659" y="1855"/>
                    <a:pt x="4395961" y="5156"/>
                  </a:cubicBezTo>
                  <a:cubicBezTo>
                    <a:pt x="4399262" y="8458"/>
                    <a:pt x="4401117" y="12936"/>
                    <a:pt x="4401117" y="17605"/>
                  </a:cubicBezTo>
                  <a:lnTo>
                    <a:pt x="4401117" y="2200921"/>
                  </a:lnTo>
                  <a:cubicBezTo>
                    <a:pt x="4401117" y="2210644"/>
                    <a:pt x="4393235" y="2218526"/>
                    <a:pt x="4383512" y="2218526"/>
                  </a:cubicBezTo>
                  <a:lnTo>
                    <a:pt x="17605" y="2218526"/>
                  </a:lnTo>
                  <a:cubicBezTo>
                    <a:pt x="12936" y="2218526"/>
                    <a:pt x="8458" y="2216671"/>
                    <a:pt x="5156" y="2213370"/>
                  </a:cubicBezTo>
                  <a:cubicBezTo>
                    <a:pt x="1855" y="2210068"/>
                    <a:pt x="0" y="2205590"/>
                    <a:pt x="0" y="2200921"/>
                  </a:cubicBezTo>
                  <a:lnTo>
                    <a:pt x="0" y="17605"/>
                  </a:lnTo>
                  <a:cubicBezTo>
                    <a:pt x="0" y="7882"/>
                    <a:pt x="7882" y="0"/>
                    <a:pt x="17605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solidFill>
                <a:srgbClr val="1B4C84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4401117" cy="2351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5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9495" y="406385"/>
            <a:ext cx="1529004" cy="1574264"/>
          </a:xfrm>
          <a:custGeom>
            <a:avLst/>
            <a:gdLst/>
            <a:ahLst/>
            <a:cxnLst/>
            <a:rect l="l" t="t" r="r" b="b"/>
            <a:pathLst>
              <a:path w="1529004" h="1574264">
                <a:moveTo>
                  <a:pt x="0" y="0"/>
                </a:moveTo>
                <a:lnTo>
                  <a:pt x="1529004" y="0"/>
                </a:lnTo>
                <a:lnTo>
                  <a:pt x="1529004" y="1574264"/>
                </a:lnTo>
                <a:lnTo>
                  <a:pt x="0" y="1574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662677" y="3118986"/>
            <a:ext cx="4962646" cy="2431696"/>
          </a:xfrm>
          <a:custGeom>
            <a:avLst/>
            <a:gdLst/>
            <a:ahLst/>
            <a:cxnLst/>
            <a:rect l="l" t="t" r="r" b="b"/>
            <a:pathLst>
              <a:path w="4962646" h="2431696">
                <a:moveTo>
                  <a:pt x="0" y="0"/>
                </a:moveTo>
                <a:lnTo>
                  <a:pt x="4962646" y="0"/>
                </a:lnTo>
                <a:lnTo>
                  <a:pt x="4962646" y="2431696"/>
                </a:lnTo>
                <a:lnTo>
                  <a:pt x="0" y="24316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83573" y="3496634"/>
            <a:ext cx="777256" cy="769484"/>
          </a:xfrm>
          <a:custGeom>
            <a:avLst/>
            <a:gdLst/>
            <a:ahLst/>
            <a:cxnLst/>
            <a:rect l="l" t="t" r="r" b="b"/>
            <a:pathLst>
              <a:path w="777256" h="769484">
                <a:moveTo>
                  <a:pt x="0" y="0"/>
                </a:moveTo>
                <a:lnTo>
                  <a:pt x="777257" y="0"/>
                </a:lnTo>
                <a:lnTo>
                  <a:pt x="777257" y="769484"/>
                </a:lnTo>
                <a:lnTo>
                  <a:pt x="0" y="769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464485" y="6313325"/>
            <a:ext cx="725371" cy="593569"/>
          </a:xfrm>
          <a:custGeom>
            <a:avLst/>
            <a:gdLst/>
            <a:ahLst/>
            <a:cxnLst/>
            <a:rect l="l" t="t" r="r" b="b"/>
            <a:pathLst>
              <a:path w="725371" h="593569">
                <a:moveTo>
                  <a:pt x="0" y="0"/>
                </a:moveTo>
                <a:lnTo>
                  <a:pt x="725371" y="0"/>
                </a:lnTo>
                <a:lnTo>
                  <a:pt x="725371" y="593569"/>
                </a:lnTo>
                <a:lnTo>
                  <a:pt x="0" y="593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77447" y="6144894"/>
            <a:ext cx="4170573" cy="4170573"/>
          </a:xfrm>
          <a:custGeom>
            <a:avLst/>
            <a:gdLst/>
            <a:ahLst/>
            <a:cxnLst/>
            <a:rect l="l" t="t" r="r" b="b"/>
            <a:pathLst>
              <a:path w="4170573" h="4170573">
                <a:moveTo>
                  <a:pt x="0" y="0"/>
                </a:moveTo>
                <a:lnTo>
                  <a:pt x="4170572" y="0"/>
                </a:lnTo>
                <a:lnTo>
                  <a:pt x="4170572" y="4170573"/>
                </a:lnTo>
                <a:lnTo>
                  <a:pt x="0" y="41705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923656" y="5360182"/>
            <a:ext cx="6440688" cy="1796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0"/>
              </a:lnSpc>
              <a:spcBef>
                <a:spcPct val="0"/>
              </a:spcBef>
            </a:pPr>
            <a:r>
              <a:rPr lang="zh-CN" altLang="en-US" sz="10010" spc="1150">
                <a:solidFill>
                  <a:srgbClr val="1B4C84"/>
                </a:solidFill>
                <a:ea typeface="字由点字奇妙体" panose="00020600040101010101" charset="-122"/>
              </a:rPr>
              <a:t>网络拓扑</a:t>
            </a:r>
            <a:endParaRPr lang="zh-CN" altLang="en-US" sz="10010" spc="1150">
              <a:solidFill>
                <a:srgbClr val="1B4C84"/>
              </a:solidFill>
              <a:ea typeface="字由点字奇妙体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809208" y="2741846"/>
            <a:ext cx="2669584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85"/>
              </a:lnSpc>
              <a:spcBef>
                <a:spcPct val="0"/>
              </a:spcBef>
            </a:pPr>
            <a:r>
              <a:rPr lang="en-US" sz="14775">
                <a:solidFill>
                  <a:srgbClr val="F85768"/>
                </a:solidFill>
                <a:latin typeface="字由点字奇妙体" panose="00020600040101010101" charset="-122"/>
              </a:rPr>
              <a:t>03</a:t>
            </a:r>
            <a:endParaRPr lang="en-US" sz="14775">
              <a:solidFill>
                <a:srgbClr val="F85768"/>
              </a:solidFill>
              <a:latin typeface="字由点字奇妙体" panose="00020600040101010101" charset="-122"/>
            </a:endParaRPr>
          </a:p>
        </p:txBody>
      </p:sp>
      <p:pic>
        <p:nvPicPr>
          <p:cNvPr id="28" name="图片 27" descr="新校徽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4800" y="342900"/>
            <a:ext cx="1543050" cy="15189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1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2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3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4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5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6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7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8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19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1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2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3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4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5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6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7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8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29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31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TABLE_ENDDRAG_ORIGIN_RECT" val="1026*548"/>
  <p:tag name="TABLE_ENDDRAG_RECT" val="213*182*1026*548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36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37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38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39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40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1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2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3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4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5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6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7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8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49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50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1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2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3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4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5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6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7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8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59.xml><?xml version="1.0" encoding="utf-8"?>
<p:tagLst xmlns:p="http://schemas.openxmlformats.org/presentationml/2006/main">
  <p:tag name="KSO_WM_DIAGRAM_VIRTUALLY_FRAME" val="{&quot;height&quot;:441.460964675225,&quot;left&quot;:155.57220472440946,&quot;top&quot;:267.08029516729465,&quot;width&quot;:1127.535590551181}"/>
</p:tagLst>
</file>

<file path=ppt/tags/tag6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2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3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4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5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6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7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8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69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7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70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71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72.xml><?xml version="1.0" encoding="utf-8"?>
<p:tagLst xmlns:p="http://schemas.openxmlformats.org/presentationml/2006/main">
  <p:tag name="KSO_WM_DIAGRAM_VIRTUALLY_FRAME" val="{&quot;height&quot;:387.6757678248313,&quot;left&quot;:891.0932283464566,&quot;top&quot;:227.13360225390883,&quot;width&quot;:402.6188188976377}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commondata" val="eyJoZGlkIjoiMTRlYWViMGM0OGZmMjE1M2Q4YTdhZDA4MDM3MGMxYjIifQ=="/>
</p:tagLst>
</file>

<file path=ppt/tags/tag8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ags/tag9.xml><?xml version="1.0" encoding="utf-8"?>
<p:tagLst xmlns:p="http://schemas.openxmlformats.org/presentationml/2006/main">
  <p:tag name="KSO_WM_DIAGRAM_VIRTUALLY_FRAME" val="{&quot;height&quot;:638.3303149606298,&quot;left&quot;:0,&quot;top&quot;:238.53125984251975,&quot;width&quot;:1455.207952755905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</Words>
  <Application>WPS 演示</Application>
  <PresentationFormat>On-screen Show (4:3)</PresentationFormat>
  <Paragraphs>162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字由点字奇妙体</vt:lpstr>
      <vt:lpstr>字由点字典黑 45J</vt:lpstr>
      <vt:lpstr>Calibri</vt:lpstr>
      <vt:lpstr>微软雅黑</vt:lpstr>
      <vt:lpstr>Arial Unicode MS</vt:lpstr>
      <vt:lpstr>黑体</vt:lpstr>
      <vt:lpstr>楷体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李小画</dc:title>
  <dc:creator/>
  <cp:lastModifiedBy>成廷暄</cp:lastModifiedBy>
  <cp:revision>6</cp:revision>
  <dcterms:created xsi:type="dcterms:W3CDTF">2006-08-16T00:00:00Z</dcterms:created>
  <dcterms:modified xsi:type="dcterms:W3CDTF">2025-05-17T13:51:58Z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74FBDF51D0E94563AEA2AEE5CCC83A80_13</vt:lpwstr>
  </property>
  <property fmtid="{D5CDD505-2E9C-101B-9397-08002B2CF9AE}" pid="3" name="KSOProductBuildVer">
    <vt:lpwstr>2052-12.1.0.20305</vt:lpwstr>
  </property>
</Properties>
</file>